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5"/>
  </p:notesMasterIdLst>
  <p:handoutMasterIdLst>
    <p:handoutMasterId r:id="rId36"/>
  </p:handoutMasterIdLst>
  <p:sldIdLst>
    <p:sldId id="303" r:id="rId2"/>
    <p:sldId id="265" r:id="rId3"/>
    <p:sldId id="551" r:id="rId4"/>
    <p:sldId id="581" r:id="rId5"/>
    <p:sldId id="349" r:id="rId6"/>
    <p:sldId id="350" r:id="rId7"/>
    <p:sldId id="579" r:id="rId8"/>
    <p:sldId id="352" r:id="rId9"/>
    <p:sldId id="351" r:id="rId10"/>
    <p:sldId id="353" r:id="rId11"/>
    <p:sldId id="580" r:id="rId12"/>
    <p:sldId id="297" r:id="rId13"/>
    <p:sldId id="578" r:id="rId14"/>
    <p:sldId id="570" r:id="rId15"/>
    <p:sldId id="355" r:id="rId16"/>
    <p:sldId id="357" r:id="rId17"/>
    <p:sldId id="575" r:id="rId18"/>
    <p:sldId id="567" r:id="rId19"/>
    <p:sldId id="364" r:id="rId20"/>
    <p:sldId id="365" r:id="rId21"/>
    <p:sldId id="572" r:id="rId22"/>
    <p:sldId id="561" r:id="rId23"/>
    <p:sldId id="541" r:id="rId24"/>
    <p:sldId id="577" r:id="rId25"/>
    <p:sldId id="492" r:id="rId26"/>
    <p:sldId id="576" r:id="rId27"/>
    <p:sldId id="585" r:id="rId28"/>
    <p:sldId id="589" r:id="rId29"/>
    <p:sldId id="264" r:id="rId30"/>
    <p:sldId id="597" r:id="rId31"/>
    <p:sldId id="595" r:id="rId32"/>
    <p:sldId id="594" r:id="rId33"/>
    <p:sldId id="591" r:id="rId34"/>
  </p:sldIdLst>
  <p:sldSz cx="12192000" cy="6858000"/>
  <p:notesSz cx="9144000" cy="6858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Tw Cen MT" panose="020B0602020104020603" pitchFamily="34" charset="77"/>
      <p:regular r:id="rId45"/>
      <p:bold r:id="rId46"/>
      <p:italic r:id="rId47"/>
      <p:boldItalic r:id="rId48"/>
    </p:embeddedFont>
    <p:embeddedFont>
      <p:font typeface="Tw Cen MT Condensed" panose="020B0606020104020203" pitchFamily="34" charset="77"/>
      <p:regular r:id="rId49"/>
      <p:bold r:id="rId50"/>
    </p:embeddedFont>
    <p:embeddedFont>
      <p:font typeface="Wingdings 3" pitchFamily="2" charset="2"/>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4E2"/>
    <a:srgbClr val="A0C283"/>
    <a:srgbClr val="DCE6F2"/>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5"/>
    <p:restoredTop sz="71386" autoAdjust="0"/>
  </p:normalViewPr>
  <p:slideViewPr>
    <p:cSldViewPr snapToGrid="0" snapToObjects="1">
      <p:cViewPr varScale="1">
        <p:scale>
          <a:sx n="99" d="100"/>
          <a:sy n="99" d="100"/>
        </p:scale>
        <p:origin x="192" y="28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2/16/22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2/16/22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mailto:franzenr@chop.edu"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back</a:t>
            </a:r>
            <a:r>
              <a:rPr lang="en-US">
                <a:sym typeface="Wingdings" pitchFamily="2" charset="2"/>
              </a:rPr>
              <a:t>. This session is about Transforming, or Wrangling data.</a:t>
            </a:r>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some important logical operators to know about. They will all come in handy when you’re filtering rows of a data frame. x and y each represent expressions, which could be column names or constant values or a combination thereof. </a:t>
            </a:r>
          </a:p>
          <a:p>
            <a:endParaRPr lang="en-US" baseline="0" dirty="0"/>
          </a:p>
          <a:p>
            <a:r>
              <a:rPr lang="en-US" baseline="0" dirty="0"/>
              <a:t>We’ve already seen the double equals. Note the less than or and greater than operators. These operators also come as “or equal to” versions. </a:t>
            </a:r>
          </a:p>
          <a:p>
            <a:endParaRPr lang="en-US" baseline="0" dirty="0"/>
          </a:p>
          <a:p>
            <a:r>
              <a:rPr lang="en-US" baseline="0" dirty="0"/>
              <a:t>Use != if you want to select rows in which a value is </a:t>
            </a:r>
            <a:r>
              <a:rPr lang="en-US" u="sng" baseline="0" dirty="0"/>
              <a:t>not</a:t>
            </a:r>
            <a:r>
              <a:rPr lang="en-US" u="none" baseline="0" dirty="0"/>
              <a:t> </a:t>
            </a:r>
            <a:r>
              <a:rPr lang="en-US" baseline="0" dirty="0"/>
              <a:t>equal to another vale.</a:t>
            </a:r>
          </a:p>
          <a:p>
            <a:endParaRPr lang="en-US" baseline="0" dirty="0"/>
          </a:p>
          <a:p>
            <a:r>
              <a:rPr lang="en-US" baseline="0" dirty="0" err="1"/>
              <a:t>is.na</a:t>
            </a:r>
            <a:r>
              <a:rPr lang="en-US" baseline="0" dirty="0"/>
              <a:t> is how you can test for missing values. This comes in handy when you want to remove missing values from your data, which we’ll see later.</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83540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filter(covid_testing != “stark”)</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59421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i="1" dirty="0"/>
              <a:t>** Delete from deck **</a:t>
            </a:r>
          </a:p>
          <a:p>
            <a:pPr marL="0" indent="0" defTabSz="492404">
              <a:buNone/>
              <a:defRPr/>
            </a:pPr>
            <a:endParaRPr lang="en-US" dirty="0"/>
          </a:p>
          <a:p>
            <a:pPr marL="0" indent="0" defTabSz="492404">
              <a:buNone/>
              <a:defRPr/>
            </a:pPr>
            <a:r>
              <a:rPr lang="en-US" dirty="0"/>
              <a:t>So this was a little bit tricky. The correct answer is filter of covid_testing, </a:t>
            </a:r>
            <a:r>
              <a:rPr lang="en-US" dirty="0" err="1"/>
              <a:t>last_name</a:t>
            </a:r>
            <a:r>
              <a:rPr lang="en-US" dirty="0"/>
              <a:t> != “stark”, and “stark” needs to be in quotes.</a:t>
            </a:r>
          </a:p>
          <a:p>
            <a:pPr marL="0" indent="0" defTabSz="492404">
              <a:buNone/>
              <a:defRPr/>
            </a:pPr>
            <a:endParaRPr lang="en-US" dirty="0"/>
          </a:p>
          <a:p>
            <a:pPr marL="0" indent="0" defTabSz="492404">
              <a:buNone/>
              <a:defRPr/>
            </a:pPr>
            <a:r>
              <a:rPr lang="en-US" dirty="0"/>
              <a:t>A few points to make here:</a:t>
            </a:r>
          </a:p>
          <a:p>
            <a:pPr marL="171450" indent="-171450" defTabSz="492404">
              <a:buFontTx/>
              <a:buChar char="-"/>
              <a:defRPr/>
            </a:pPr>
            <a:r>
              <a:rPr lang="en-US" dirty="0"/>
              <a:t>The logical operator for NOT equals is exclamation point equals. When we go through the covid_testing data frame row by row, we see this expression will be false for the first two rows where the </a:t>
            </a:r>
            <a:r>
              <a:rPr lang="en-US" dirty="0" err="1"/>
              <a:t>last_name</a:t>
            </a:r>
            <a:r>
              <a:rPr lang="en-US" dirty="0"/>
              <a:t> is “stark” and true for the last two rows where the </a:t>
            </a:r>
            <a:r>
              <a:rPr lang="en-US" dirty="0" err="1"/>
              <a:t>last_name</a:t>
            </a:r>
            <a:r>
              <a:rPr lang="en-US" dirty="0"/>
              <a:t> isn’t “stark”. </a:t>
            </a:r>
          </a:p>
          <a:p>
            <a:pPr marL="171450" indent="-171450" defTabSz="492404">
              <a:buFontTx/>
              <a:buChar char="-"/>
              <a:defRPr/>
            </a:pPr>
            <a:r>
              <a:rPr lang="en-US" dirty="0"/>
              <a:t>The second point is that when you’re doing a comparison with a literal character string, such as “stark”, that needs to go into quotes. A character string is anything that’s not a number or a logical value such as TRUE and FALSE.</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wrong because “positive” is a character string (it’s not a number or a logical value such as TRUE/FALSE).</a:t>
            </a:r>
          </a:p>
          <a:p>
            <a:r>
              <a:rPr lang="en-US" dirty="0"/>
              <a:t>B is wrong because you’re trying to do a comparison with a single equals.</a:t>
            </a:r>
          </a:p>
          <a:p>
            <a:r>
              <a:rPr lang="en-US" dirty="0"/>
              <a:t>C is correct</a:t>
            </a:r>
            <a:br>
              <a:rPr lang="en-US" dirty="0"/>
            </a:br>
            <a:r>
              <a:rPr lang="en-US" dirty="0"/>
              <a:t>D is wrong because it flips the positions of the comparison; the column name goes to the left and the comparator on the right.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a:t>
            </a:r>
            <a:r>
              <a:rPr lang="en-US" baseline="0" dirty="0"/>
              <a:t> introduce one of the most powerful concepts in the </a:t>
            </a:r>
            <a:r>
              <a:rPr lang="en-US" baseline="0" dirty="0" err="1"/>
              <a:t>tidyverse</a:t>
            </a:r>
            <a:r>
              <a:rPr lang="en-US" baseline="0" dirty="0"/>
              <a:t> </a:t>
            </a:r>
            <a:r>
              <a:rPr lang="mr-IN" baseline="0" dirty="0"/>
              <a:t>–</a:t>
            </a:r>
            <a:r>
              <a:rPr lang="en-US" baseline="0" dirty="0"/>
              <a:t> the pipe operator, which is written as percent-greater than-percent.</a:t>
            </a:r>
          </a:p>
          <a:p>
            <a:endParaRPr lang="en-US" baseline="0" dirty="0"/>
          </a:p>
          <a:p>
            <a:r>
              <a:rPr lang="en-US" baseline="0" dirty="0"/>
              <a:t>I’ll first show you exactly what it does, and then why it’s so useful.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pipe operator takes the object on its left - here the covid_testing data frame - and ** plugs it as the first argument of the function on its right - here as the first argument to the filter function.</a:t>
            </a:r>
          </a:p>
          <a:p>
            <a:endParaRPr lang="en-US" i="0" baseline="0" dirty="0"/>
          </a:p>
          <a:p>
            <a:r>
              <a:rPr lang="en-US" i="0" baseline="0" dirty="0"/>
              <a:t>** So if you look at the first line of code here – a filter function where the first argument is the covid_testing data frame that we’re passing in – we can re-write this as covid_testing pipe filter(</a:t>
            </a:r>
            <a:r>
              <a:rPr lang="en-US" i="0" baseline="0" dirty="0" err="1"/>
              <a:t>pan_day</a:t>
            </a:r>
            <a:r>
              <a:rPr lang="en-US" i="0" baseline="0" dirty="0"/>
              <a:t> &lt;= 10)</a:t>
            </a:r>
          </a:p>
          <a:p>
            <a:endParaRPr lang="en-US" i="0" baseline="0" dirty="0"/>
          </a:p>
          <a:p>
            <a:r>
              <a:rPr lang="en-US" i="0" baseline="0" dirty="0"/>
              <a:t>Those two lines of code are equivalent. In both cases we’re </a:t>
            </a:r>
            <a:r>
              <a:rPr lang="en-US" i="0" baseline="0" dirty="0" err="1"/>
              <a:t>covid_testing</a:t>
            </a:r>
            <a:r>
              <a:rPr lang="en-US" i="0" baseline="0" dirty="0"/>
              <a:t> gets passed as the first argument to the filter()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86588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why this is</a:t>
            </a:r>
            <a:r>
              <a:rPr lang="en-US" baseline="0" dirty="0"/>
              <a:t> so useful.</a:t>
            </a:r>
            <a:endParaRPr lang="en-US" dirty="0"/>
          </a:p>
          <a:p>
            <a:endParaRPr lang="en-US" dirty="0"/>
          </a:p>
          <a:p>
            <a:r>
              <a:rPr lang="en-US" dirty="0"/>
              <a:t>Tidy</a:t>
            </a:r>
            <a:r>
              <a:rPr lang="en-US" baseline="0" dirty="0"/>
              <a:t> functions (such select, filter, and others we’ll see later) </a:t>
            </a:r>
            <a:r>
              <a:rPr lang="en-US" u="sng" baseline="0" dirty="0"/>
              <a:t>always </a:t>
            </a:r>
            <a:r>
              <a:rPr lang="en-US" baseline="0" dirty="0"/>
              <a:t>have as first argument a data frame, and they </a:t>
            </a:r>
            <a:r>
              <a:rPr lang="en-US" u="sng" baseline="0" dirty="0"/>
              <a:t>always </a:t>
            </a:r>
            <a:r>
              <a:rPr lang="en-US" baseline="0" dirty="0"/>
              <a:t>return a data frame.</a:t>
            </a:r>
          </a:p>
          <a:p>
            <a:endParaRPr lang="en-US" baseline="0" dirty="0"/>
          </a:p>
          <a:p>
            <a:r>
              <a:rPr lang="en-US" baseline="0" dirty="0"/>
              <a:t>This makes it possible to create a pipeline in which a data frame object is handed from one </a:t>
            </a:r>
            <a:r>
              <a:rPr lang="en-US" baseline="0" dirty="0" err="1"/>
              <a:t>dplyr</a:t>
            </a:r>
            <a:r>
              <a:rPr lang="en-US" baseline="0" dirty="0"/>
              <a:t> function to the next.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pipe operator is usually pronounced “then”.</a:t>
            </a:r>
            <a:endParaRPr lang="en-US" dirty="0"/>
          </a:p>
          <a:p>
            <a:endParaRPr lang="en-US" baseline="0" dirty="0"/>
          </a:p>
          <a:p>
            <a:r>
              <a:rPr lang="en-US" baseline="0" dirty="0"/>
              <a:t>For example, here we start with covid_testing, then select the </a:t>
            </a:r>
            <a:r>
              <a:rPr lang="en-US" baseline="0" dirty="0" err="1"/>
              <a:t>last_name</a:t>
            </a:r>
            <a:r>
              <a:rPr lang="en-US" baseline="0" dirty="0"/>
              <a:t> and result columns, then filter for results equal to “positive”.</a:t>
            </a:r>
          </a:p>
          <a:p>
            <a:endParaRPr lang="en-US" baseline="0" dirty="0"/>
          </a:p>
          <a:p>
            <a:r>
              <a:rPr lang="en-US" baseline="0" dirty="0"/>
              <a:t>You’ll get a pipeline of data analysis steps which are concise and also fairly human readable. This is powerful because it makes is way easier to explain to someone who doesn’t know R what you did. </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90450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mydata</a:t>
            </a:r>
            <a:r>
              <a:rPr lang="en-US" dirty="0"/>
              <a:t> %&gt;% select(</a:t>
            </a:r>
            <a:r>
              <a:rPr lang="en-US" dirty="0" err="1"/>
              <a:t>first_name</a:t>
            </a:r>
            <a:r>
              <a:rPr lang="en-US" dirty="0"/>
              <a:t>, </a:t>
            </a:r>
            <a:r>
              <a:rPr lang="en-US" dirty="0" err="1"/>
              <a:t>last_name</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Mutate is an extremely useful </a:t>
            </a:r>
            <a:r>
              <a:rPr lang="en-US" i="0" dirty="0" err="1"/>
              <a:t>dplyr</a:t>
            </a:r>
            <a:r>
              <a:rPr lang="en-US" i="0" dirty="0"/>
              <a:t> function, and you can use it to make new variables or columns.</a:t>
            </a:r>
          </a:p>
          <a:p>
            <a:endParaRPr lang="en-US" i="0" baseline="0" dirty="0"/>
          </a:p>
          <a:p>
            <a:r>
              <a:rPr lang="en-US" i="0" baseline="0" dirty="0"/>
              <a:t>Like all </a:t>
            </a:r>
            <a:r>
              <a:rPr lang="en-US" i="0" baseline="0" dirty="0" err="1"/>
              <a:t>dplyr</a:t>
            </a:r>
            <a:r>
              <a:rPr lang="en-US" i="0" baseline="0" dirty="0"/>
              <a:t> functions, mutate() takes a data frame as its first argument. After that, you tell it what to name the new column and what should be in it. This is done using name-value expressions.</a:t>
            </a:r>
          </a:p>
          <a:p>
            <a:endParaRPr lang="en-US" i="0" baseline="0" dirty="0"/>
          </a:p>
          <a:p>
            <a:r>
              <a:rPr lang="en-US" i="0" baseline="0" dirty="0"/>
              <a:t>In name-value expression, you have a name, a equals sign, and a value. The name is the ** name of the new column that you’d like to create. Then you have a ** single equals sign - because you’re setting something to something else, you’re not testing whether two things are the same. Then you have the ** value. This can be a constant, e.g. “100”, or a calculation that involves data from other columns.</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6130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Tx/>
              <a:buFontTx/>
              <a:buNone/>
              <a:tabLst/>
              <a:defRPr/>
            </a:pPr>
            <a:r>
              <a:rPr lang="en-US" sz="800" dirty="0"/>
              <a:t>In</a:t>
            </a:r>
            <a:r>
              <a:rPr lang="en-US" sz="800" baseline="0" dirty="0"/>
              <a:t> this session I’ll introduce a set of functions from the </a:t>
            </a:r>
            <a:r>
              <a:rPr lang="en-US" sz="800" baseline="0" dirty="0" err="1"/>
              <a:t>dplyr</a:t>
            </a:r>
            <a:r>
              <a:rPr lang="en-US" sz="800" baseline="0" dirty="0"/>
              <a:t> package, which is part of the </a:t>
            </a:r>
            <a:r>
              <a:rPr lang="en-US" sz="800" baseline="0" dirty="0" err="1"/>
              <a:t>tidyverse</a:t>
            </a:r>
            <a:r>
              <a:rPr lang="en-US" sz="800" baseline="0" dirty="0"/>
              <a:t>. </a:t>
            </a:r>
            <a:r>
              <a:rPr lang="en-US" sz="800" b="0" i="0" kern="1200" dirty="0" err="1">
                <a:solidFill>
                  <a:schemeClr val="tx1"/>
                </a:solidFill>
                <a:effectLst/>
                <a:latin typeface="+mn-lt"/>
                <a:ea typeface="+mn-ea"/>
                <a:cs typeface="+mn-cs"/>
              </a:rPr>
              <a:t>Dplyr</a:t>
            </a:r>
            <a:r>
              <a:rPr lang="en-US" sz="800" b="0" i="0" kern="1200" dirty="0">
                <a:solidFill>
                  <a:schemeClr val="tx1"/>
                </a:solidFill>
                <a:effectLst/>
                <a:latin typeface="+mn-lt"/>
                <a:ea typeface="+mn-ea"/>
                <a:cs typeface="+mn-cs"/>
              </a:rPr>
              <a:t> is a grammar for transforming data frames. The image here is that it’ll give you a set of </a:t>
            </a:r>
            <a:r>
              <a:rPr lang="en-US" sz="800" b="1" i="0" kern="1200" dirty="0">
                <a:solidFill>
                  <a:schemeClr val="tx1"/>
                </a:solidFill>
                <a:effectLst/>
                <a:latin typeface="+mn-lt"/>
                <a:ea typeface="+mn-ea"/>
                <a:cs typeface="+mn-cs"/>
              </a:rPr>
              <a:t>pliers</a:t>
            </a:r>
            <a:r>
              <a:rPr lang="en-US" sz="800" b="0" i="0" kern="1200" dirty="0">
                <a:solidFill>
                  <a:schemeClr val="tx1"/>
                </a:solidFill>
                <a:effectLst/>
                <a:latin typeface="+mn-lt"/>
                <a:ea typeface="+mn-ea"/>
                <a:cs typeface="+mn-cs"/>
              </a:rPr>
              <a:t> with which you can bend the data to your will. </a:t>
            </a:r>
          </a:p>
          <a:p>
            <a:pPr marL="0" marR="0" lvl="0" indent="0" algn="l" defTabSz="914400" rtl="0" eaLnBrk="1" fontAlgn="auto" latinLnBrk="0" hangingPunct="1">
              <a:lnSpc>
                <a:spcPct val="115000"/>
              </a:lnSpc>
              <a:spcBef>
                <a:spcPts val="0"/>
              </a:spcBef>
              <a:spcAft>
                <a:spcPts val="0"/>
              </a:spcAft>
              <a:buClr>
                <a:schemeClr val="dk1"/>
              </a:buClr>
              <a:buSzTx/>
              <a:buFontTx/>
              <a:buNone/>
              <a:tabLst/>
              <a:defRPr/>
            </a:pPr>
            <a:endParaRPr lang="en-US" sz="800" b="0" i="0" kern="1200" dirty="0">
              <a:solidFill>
                <a:schemeClr val="tx1"/>
              </a:solidFill>
              <a:effectLst/>
              <a:latin typeface="+mn-lt"/>
              <a:ea typeface="+mn-ea"/>
              <a:cs typeface="+mn-cs"/>
            </a:endParaRPr>
          </a:p>
          <a:p>
            <a:pPr marL="0" marR="0" lvl="0" indent="0" algn="l" defTabSz="914400" rtl="0" eaLnBrk="1" fontAlgn="auto" latinLnBrk="0" hangingPunct="1">
              <a:lnSpc>
                <a:spcPct val="115000"/>
              </a:lnSpc>
              <a:spcBef>
                <a:spcPts val="0"/>
              </a:spcBef>
              <a:spcAft>
                <a:spcPts val="0"/>
              </a:spcAft>
              <a:buClr>
                <a:schemeClr val="dk1"/>
              </a:buClr>
              <a:buSzTx/>
              <a:buFontTx/>
              <a:buNone/>
              <a:tabLst/>
              <a:defRPr/>
            </a:pPr>
            <a:r>
              <a:rPr lang="en-US" sz="800" b="0" i="0" kern="1200" dirty="0">
                <a:solidFill>
                  <a:schemeClr val="tx1"/>
                </a:solidFill>
                <a:effectLst/>
                <a:latin typeface="+mn-lt"/>
                <a:ea typeface="+mn-ea"/>
                <a:cs typeface="+mn-cs"/>
              </a:rPr>
              <a:t>The</a:t>
            </a:r>
            <a:r>
              <a:rPr lang="en-US" sz="800" b="0" i="0" kern="1200" baseline="0" dirty="0">
                <a:solidFill>
                  <a:schemeClr val="tx1"/>
                </a:solidFill>
                <a:effectLst/>
                <a:latin typeface="+mn-lt"/>
                <a:ea typeface="+mn-ea"/>
                <a:cs typeface="+mn-cs"/>
              </a:rPr>
              <a:t> </a:t>
            </a:r>
            <a:r>
              <a:rPr lang="en-US" sz="800" i="0" kern="1200" dirty="0">
                <a:solidFill>
                  <a:schemeClr val="tx1"/>
                </a:solidFill>
                <a:effectLst/>
                <a:latin typeface="+mn-lt"/>
                <a:ea typeface="+mn-ea"/>
                <a:cs typeface="+mn-cs"/>
              </a:rPr>
              <a:t>idea behind</a:t>
            </a:r>
            <a:r>
              <a:rPr lang="en-US" sz="800" i="0" kern="1200" baseline="0" dirty="0">
                <a:solidFill>
                  <a:schemeClr val="tx1"/>
                </a:solidFill>
                <a:effectLst/>
                <a:latin typeface="+mn-lt"/>
                <a:ea typeface="+mn-ea"/>
                <a:cs typeface="+mn-cs"/>
              </a:rPr>
              <a:t> </a:t>
            </a:r>
            <a:r>
              <a:rPr lang="en-US" sz="800" i="0" kern="1200" baseline="0" dirty="0" err="1">
                <a:solidFill>
                  <a:schemeClr val="tx1"/>
                </a:solidFill>
                <a:effectLst/>
                <a:latin typeface="+mn-lt"/>
                <a:ea typeface="+mn-ea"/>
                <a:cs typeface="+mn-cs"/>
              </a:rPr>
              <a:t>dplyr</a:t>
            </a:r>
            <a:r>
              <a:rPr lang="en-US" sz="800" i="0" kern="1200" baseline="0" dirty="0">
                <a:solidFill>
                  <a:schemeClr val="tx1"/>
                </a:solidFill>
                <a:effectLst/>
                <a:latin typeface="+mn-lt"/>
                <a:ea typeface="+mn-ea"/>
                <a:cs typeface="+mn-cs"/>
              </a:rPr>
              <a:t> is that any data analytic task can be broken down into a small number of basic or atomic tasks, and there should be a consistent way to specify each atomic task - a </a:t>
            </a:r>
            <a:r>
              <a:rPr lang="en-US" sz="800" b="1" i="0" kern="1200" baseline="0" dirty="0">
                <a:solidFill>
                  <a:schemeClr val="tx1"/>
                </a:solidFill>
                <a:effectLst/>
                <a:latin typeface="+mn-lt"/>
                <a:ea typeface="+mn-ea"/>
                <a:cs typeface="+mn-cs"/>
              </a:rPr>
              <a:t>grammar</a:t>
            </a:r>
            <a:r>
              <a:rPr lang="en-US" sz="800" i="0" kern="1200" baseline="0" dirty="0">
                <a:solidFill>
                  <a:schemeClr val="tx1"/>
                </a:solidFill>
                <a:effectLst/>
                <a:latin typeface="+mn-lt"/>
                <a:ea typeface="+mn-ea"/>
                <a:cs typeface="+mn-cs"/>
              </a:rPr>
              <a:t>.</a:t>
            </a:r>
          </a:p>
          <a:p>
            <a:pPr marL="0" marR="0" lvl="0" indent="0" algn="l" defTabSz="914400" rtl="0" eaLnBrk="1" fontAlgn="auto" latinLnBrk="0" hangingPunct="1">
              <a:lnSpc>
                <a:spcPct val="115000"/>
              </a:lnSpc>
              <a:spcBef>
                <a:spcPts val="0"/>
              </a:spcBef>
              <a:spcAft>
                <a:spcPts val="0"/>
              </a:spcAft>
              <a:buClr>
                <a:schemeClr val="dk1"/>
              </a:buClr>
              <a:buSzTx/>
              <a:buFontTx/>
              <a:buNone/>
              <a:tabLst/>
              <a:defRPr/>
            </a:pPr>
            <a:endParaRPr lang="en-US" sz="8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mn-lt"/>
                <a:ea typeface="+mn-ea"/>
                <a:cs typeface="+mn-cs"/>
              </a:rPr>
              <a:t>As we will see in the next 30 minutes or so, each </a:t>
            </a:r>
            <a:r>
              <a:rPr lang="en-US" sz="800" b="0" i="0" kern="1200" baseline="0" dirty="0" err="1">
                <a:solidFill>
                  <a:schemeClr val="tx1"/>
                </a:solidFill>
                <a:effectLst/>
                <a:latin typeface="+mn-lt"/>
                <a:ea typeface="+mn-ea"/>
                <a:cs typeface="+mn-cs"/>
              </a:rPr>
              <a:t>dplyr</a:t>
            </a:r>
            <a:r>
              <a:rPr lang="en-US" sz="800" b="0" i="0" kern="1200" baseline="0" dirty="0">
                <a:solidFill>
                  <a:schemeClr val="tx1"/>
                </a:solidFill>
                <a:effectLst/>
                <a:latin typeface="+mn-lt"/>
                <a:ea typeface="+mn-ea"/>
                <a:cs typeface="+mn-cs"/>
              </a:rPr>
              <a:t> function takes a data frame, does something with it, and then returns a modified data frame as its output. </a:t>
            </a:r>
            <a:r>
              <a:rPr lang="en-US" sz="800" b="0" i="0" kern="1200" baseline="0" dirty="0" err="1">
                <a:solidFill>
                  <a:schemeClr val="tx1"/>
                </a:solidFill>
                <a:effectLst/>
                <a:latin typeface="+mn-lt"/>
                <a:ea typeface="+mn-ea"/>
                <a:cs typeface="+mn-cs"/>
              </a:rPr>
              <a:t>Dplyr</a:t>
            </a:r>
            <a:r>
              <a:rPr lang="en-US" sz="800" b="0" i="0" kern="1200" baseline="0" dirty="0">
                <a:solidFill>
                  <a:schemeClr val="tx1"/>
                </a:solidFill>
                <a:effectLst/>
                <a:latin typeface="+mn-lt"/>
                <a:ea typeface="+mn-ea"/>
                <a:cs typeface="+mn-cs"/>
              </a:rPr>
              <a:t> functions can be stringed together to create powerful data analysis pipelines in just a few lines of code. </a:t>
            </a:r>
            <a:endParaRPr lang="en-US" sz="800" i="0" kern="1200" dirty="0">
              <a:solidFill>
                <a:schemeClr val="tx1"/>
              </a:solidFill>
              <a:effectLst/>
              <a:latin typeface="+mn-lt"/>
              <a:ea typeface="+mn-ea"/>
              <a:cs typeface="+mn-cs"/>
            </a:endParaRPr>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For example, let’s take a look at one of the columns of covid_testing, </a:t>
            </a:r>
            <a:r>
              <a:rPr lang="en-US" i="0" baseline="0" dirty="0" err="1"/>
              <a:t>col_rec_tat</a:t>
            </a:r>
            <a:r>
              <a:rPr lang="en-US" i="0" baseline="0" dirty="0"/>
              <a:t>. </a:t>
            </a:r>
          </a:p>
          <a:p>
            <a:endParaRPr lang="en-US" i="0" baseline="0" dirty="0"/>
          </a:p>
          <a:p>
            <a:r>
              <a:rPr lang="en-US" i="0" baseline="0" dirty="0"/>
              <a:t>This column contains the specimen collection to received-in-lab turn around time, in hours. Let’s create a new column, that contains the same data, but in minutes. </a:t>
            </a:r>
          </a:p>
          <a:p>
            <a:endParaRPr lang="en-US" i="0" baseline="0" dirty="0"/>
          </a:p>
          <a:p>
            <a:r>
              <a:rPr lang="en-US" i="0" baseline="0" dirty="0"/>
              <a:t>To do so, you write mutate(covid_testing) followed by a name value expression. The left part is the new column name, </a:t>
            </a:r>
            <a:r>
              <a:rPr lang="en-US" i="0" baseline="0" dirty="0" err="1"/>
              <a:t>col_rec_tat_mins</a:t>
            </a:r>
            <a:r>
              <a:rPr lang="en-US" i="0" baseline="0" dirty="0"/>
              <a:t>. Then we have a single equals sign. Then the calculation, which is </a:t>
            </a:r>
            <a:r>
              <a:rPr lang="en-US" i="0" baseline="0" dirty="0" err="1"/>
              <a:t>col_rec_tat</a:t>
            </a:r>
            <a:r>
              <a:rPr lang="en-US" i="0" baseline="0" dirty="0"/>
              <a:t> times 60. You can see that mutate creates the new column and fills each row with the result of the calculation.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280117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provides a grammar for transforming data frames. Some of the key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select(), which subsets columns by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filter(), which subsets rows by a logical condition;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mutate(), which creates new calculated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pipe operator, written %&gt;%, can be used to string together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into a pipeline.</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only scratched the surface of data transformation functions in </a:t>
            </a:r>
            <a:r>
              <a:rPr lang="en-US" dirty="0" err="1"/>
              <a:t>dplyr</a:t>
            </a:r>
            <a:r>
              <a:rPr lang="en-US" dirty="0"/>
              <a:t>. Other important ones include:</a:t>
            </a:r>
          </a:p>
          <a:p>
            <a:endParaRPr lang="en-US" dirty="0"/>
          </a:p>
          <a:p>
            <a:r>
              <a:rPr lang="en-US" dirty="0"/>
              <a:t>** arrange(), which sorts a data frame</a:t>
            </a:r>
          </a:p>
          <a:p>
            <a:r>
              <a:rPr lang="en-US" dirty="0"/>
              <a:t>** </a:t>
            </a:r>
            <a:r>
              <a:rPr lang="en-US" dirty="0" err="1"/>
              <a:t>add_row</a:t>
            </a:r>
            <a:r>
              <a:rPr lang="en-US" dirty="0"/>
              <a:t>(), which adds rows to a data frame</a:t>
            </a:r>
          </a:p>
          <a:p>
            <a:r>
              <a:rPr lang="en-US" dirty="0"/>
              <a:t>** </a:t>
            </a:r>
            <a:r>
              <a:rPr lang="en-US" dirty="0" err="1"/>
              <a:t>group_by</a:t>
            </a:r>
            <a:r>
              <a:rPr lang="en-US" dirty="0"/>
              <a:t> and summarize, which allow you to create data summaries such as means, medians, sums, etc.</a:t>
            </a:r>
          </a:p>
          <a:p>
            <a:r>
              <a:rPr lang="en-US" dirty="0"/>
              <a:t>** </a:t>
            </a:r>
            <a:r>
              <a:rPr lang="en-US" dirty="0" err="1"/>
              <a:t>bind_cols</a:t>
            </a:r>
            <a:r>
              <a:rPr lang="en-US" dirty="0"/>
              <a:t> and </a:t>
            </a:r>
            <a:r>
              <a:rPr lang="en-US" dirty="0" err="1"/>
              <a:t>bind_rows</a:t>
            </a:r>
            <a:r>
              <a:rPr lang="en-US" dirty="0"/>
              <a:t>, which allows you to combine data frames by row or column; and</a:t>
            </a:r>
          </a:p>
          <a:p>
            <a:r>
              <a:rPr lang="en-US" dirty="0"/>
              <a:t>** _join functions including </a:t>
            </a:r>
            <a:r>
              <a:rPr lang="en-US" dirty="0" err="1"/>
              <a:t>left_join</a:t>
            </a:r>
            <a:r>
              <a:rPr lang="en-US" dirty="0"/>
              <a:t>() that combine data frames by looking up matching values from one table in another.</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dplyr</a:t>
            </a:r>
            <a:r>
              <a:rPr lang="en-US" dirty="0"/>
              <a:t> cheat sheet which gives a great overview of those functions. I’ve linked it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Beyond </a:t>
            </a:r>
            <a:r>
              <a:rPr lang="en-US" dirty="0" err="1"/>
              <a:t>dplyr</a:t>
            </a:r>
            <a:r>
              <a:rPr lang="en-US" dirty="0"/>
              <a:t>, there are a number of other packages that provide powerful tools for data transformation</a:t>
            </a:r>
          </a:p>
          <a:p>
            <a:pPr marL="0" indent="0">
              <a:buFontTx/>
              <a:buNone/>
            </a:pPr>
            <a:endParaRPr lang="en-US" dirty="0"/>
          </a:p>
          <a:p>
            <a:pPr marL="171450" indent="-171450">
              <a:buFontTx/>
              <a:buChar char="-"/>
            </a:pPr>
            <a:r>
              <a:rPr lang="en-US" dirty="0" err="1"/>
              <a:t>Tidyr</a:t>
            </a:r>
            <a:r>
              <a:rPr lang="en-US" dirty="0"/>
              <a:t> provides a lot more functions like </a:t>
            </a:r>
            <a:r>
              <a:rPr lang="en-US" dirty="0" err="1"/>
              <a:t>dplyr</a:t>
            </a:r>
            <a:r>
              <a:rPr lang="en-US" dirty="0"/>
              <a:t> that allow you to convert messy data frames into tidy ones</a:t>
            </a:r>
          </a:p>
          <a:p>
            <a:pPr marL="171450" indent="-171450">
              <a:buFontTx/>
              <a:buChar char="-"/>
            </a:pPr>
            <a:r>
              <a:rPr lang="en-US" dirty="0" err="1"/>
              <a:t>Lubridate</a:t>
            </a:r>
            <a:r>
              <a:rPr lang="en-US" dirty="0"/>
              <a:t> provides functions to manipulate times and dates</a:t>
            </a:r>
          </a:p>
          <a:p>
            <a:pPr marL="171450" indent="-171450">
              <a:buFontTx/>
              <a:buChar char="-"/>
            </a:pPr>
            <a:r>
              <a:rPr lang="en-US" dirty="0" err="1"/>
              <a:t>Stringr</a:t>
            </a:r>
            <a:r>
              <a:rPr lang="en-US" dirty="0"/>
              <a:t> provides tools for manipulating pieces of text</a:t>
            </a:r>
          </a:p>
          <a:p>
            <a:pPr marL="171450" indent="-171450">
              <a:buFontTx/>
              <a:buChar char="-"/>
            </a:pPr>
            <a:r>
              <a:rPr lang="en-US" dirty="0" err="1"/>
              <a:t>Purrr</a:t>
            </a:r>
            <a:r>
              <a:rPr lang="en-US" dirty="0"/>
              <a:t> offers advanced functionality to automate complex data transformations</a:t>
            </a:r>
          </a:p>
          <a:p>
            <a:pPr marL="171450" indent="-171450">
              <a:buFontTx/>
              <a:buChar char="-"/>
            </a:pPr>
            <a:r>
              <a:rPr lang="en-US" dirty="0"/>
              <a:t>And </a:t>
            </a:r>
            <a:r>
              <a:rPr lang="en-US" dirty="0" err="1"/>
              <a:t>Dbplyr</a:t>
            </a:r>
            <a:r>
              <a:rPr lang="en-US" dirty="0"/>
              <a:t> allows you to interact with a table inside a database as if it were a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the end of the workshop! One of the most frequent questions we get is what can I do to keep learning R after the workshop. We have a few suggestions for that.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EVERYBODY should do is to install R and </a:t>
            </a:r>
            <a:r>
              <a:rPr lang="en-US" dirty="0" err="1"/>
              <a:t>Rstudio</a:t>
            </a:r>
            <a:r>
              <a:rPr lang="en-US" dirty="0"/>
              <a:t> on your own computer. ** Check out the video walkthroughs on the course website for help with this. </a:t>
            </a:r>
          </a:p>
          <a:p>
            <a:endParaRPr lang="en-US" dirty="0"/>
          </a:p>
          <a:p>
            <a:r>
              <a:rPr lang="en-US" dirty="0"/>
              <a:t>** Also, if you’d like to practice with the materials of the course on your own computer, the course website has instructions on how you can download them. We will also post a recording of this session on the website within the next 48 (Joy?) hours, so you will always be able to watch it for a refresher.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that we recommend is to become part of a community of practice. The best way to do that is to join the CHOP R User group (which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350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a:t>
            </a:r>
            <a:r>
              <a:rPr lang="en-US" dirty="0"/>
              <a:t>are always looking for new people to present short “lightning talks” about something they’ve been working on, a cool new package they’ve discovered, or really anything related to their experience with R. We welcome talks from a variety of experience levels, so as you continue to get your feet wet with R, consider whether there’s something you’d be open to presenting about! Either way, we hope you join us for our next meeting, which will be shared via the CHOPR email distribution list as well as in our Slack. </a:t>
            </a:r>
          </a:p>
          <a:p>
            <a:r>
              <a:rPr lang="en-US" dirty="0"/>
              <a:t>We’ve also just launched two new Slack channels: #memes for sharing lighthearted humor about R, statistics, data science, and more, and #wins – a place to celebrate all your successes, big and small. Learning to code can be a frustrating process at times – in the next few weeks, keep an eye out for those “heck yes!” moments when something finally clicks into place, and consider sharing it with the community so we can celebrate everyone’s progress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188151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Often times you have a large data frame but only want to create a graph from only a small part of it. </a:t>
            </a:r>
            <a:r>
              <a:rPr lang="en-US" i="0" dirty="0" err="1"/>
              <a:t>Dplyr</a:t>
            </a:r>
            <a:r>
              <a:rPr lang="en-US" i="0" dirty="0"/>
              <a:t> works great for this purpose. </a:t>
            </a:r>
          </a:p>
          <a:p>
            <a:r>
              <a:rPr lang="en-US" dirty="0"/>
              <a:t>Let’s look at how you can whittle down a data frame with </a:t>
            </a:r>
            <a:r>
              <a:rPr lang="en-US" dirty="0" err="1"/>
              <a:t>dplyr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wanted to point out that “R For Data Science”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is the de-facto standard introduction to data science with 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course is designed so that you can pick up this book and keep learning - we use the same packages and conventions as in that book.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there’s also an amazing online community that was borne out of the book that has evolved into an incredibly vibrant and active slack community filled to the brim with resources and cheerful folks in all stages of their data science journey.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aforementioned R4DS community has an initiative known as “Tidy Tuesday” – each week a new dataset is released, with a goal of allowing you to practice your data transformation and visualization skills. Lots of people who participate share their code and visualizations widely and openly, so you can get a great sense for what is possible in R just by browsing the hashtag on twitter.</a:t>
            </a:r>
          </a:p>
          <a:p>
            <a:endParaRPr lang="en-US" dirty="0"/>
          </a:p>
          <a:p>
            <a:r>
              <a:rPr lang="en-US" dirty="0"/>
              <a:t>If you do end up participating, we’d love to hear about it in the CHOPR slack!</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585650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one of the best ways to protect against that infamous “forgetting curve” is to review the material again after a little while.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just so happen to need some help with a task that will allow you to do that, give back to the CHOP R community, AND expose yourself to some of the really cool possibilities with R Markdown files all at the same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right now, our slides for this workshop content are produced in PowerPoint, which has a few downsides, like not allowing us to easily keep track of changes made to our content across time as we adapt based on learner feedback.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PowerPoint slides aren’t particularly accessible to folks who use screen readers, which obviously isn’t good, as it’s important to us to allow as many learners as possible to benefit from our materials.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mentioned earlier in the day that there’s lots of cool things you can do with R Markdown and one of those things is generate slide decks! This has lots of benefits, like being able to always have the latest version of your data and figures in your slides with just a click of a button.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since markdown code is entirely text based, it’s much more accessible to screen readers (provided you remember to insert “alt text” or alternative text for any visual elements).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We’ve been hoping to transfer our slides from </a:t>
            </a:r>
            <a:r>
              <a:rPr lang="en-US" sz="1200" b="0" i="0" kern="1200" dirty="0" err="1">
                <a:solidFill>
                  <a:schemeClr val="tx1"/>
                </a:solidFill>
                <a:effectLst/>
                <a:latin typeface="+mn-lt"/>
                <a:ea typeface="+mn-ea"/>
                <a:cs typeface="+mn-cs"/>
              </a:rPr>
              <a:t>powerpoint</a:t>
            </a:r>
            <a:r>
              <a:rPr lang="en-US" sz="1200" b="0" i="0" kern="1200" dirty="0">
                <a:solidFill>
                  <a:schemeClr val="tx1"/>
                </a:solidFill>
                <a:effectLst/>
                <a:latin typeface="+mn-lt"/>
                <a:ea typeface="+mn-ea"/>
                <a:cs typeface="+mn-cs"/>
              </a:rPr>
              <a:t> to R Markdown, and we realized this could be a great mini project for someone (or several </a:t>
            </a:r>
            <a:r>
              <a:rPr lang="en-US" sz="1200" b="0" i="0" kern="1200" dirty="0" err="1">
                <a:solidFill>
                  <a:schemeClr val="tx1"/>
                </a:solidFill>
                <a:effectLst/>
                <a:latin typeface="+mn-lt"/>
                <a:ea typeface="+mn-ea"/>
                <a:cs typeface="+mn-cs"/>
              </a:rPr>
              <a:t>someones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You’d be given the content, a clear template for the markdown, and any additional instruction needed. Since there are so many slides to transfer, it would be great to have multiple different people who are willing to tackle different chunks, and there’s no expectation of how many slides you’ll contribute – we’re happy to have any help, and want this to be as low pressure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interested in helping out, send an email to me </a:t>
            </a:r>
            <a:r>
              <a:rPr lang="en-US" sz="1200" b="0" i="0" u="none" strike="noStrike" kern="1200" dirty="0">
                <a:solidFill>
                  <a:schemeClr val="tx1"/>
                </a:solidFill>
                <a:effectLst/>
                <a:latin typeface="+mn-lt"/>
                <a:ea typeface="+mn-ea"/>
                <a:cs typeface="+mn-cs"/>
                <a:hlinkClick r:id="rId3"/>
              </a:rPr>
              <a:t>franzenr@chop.edu</a:t>
            </a:r>
            <a:r>
              <a:rPr lang="en-US" sz="1200" b="0" i="0" kern="1200" dirty="0">
                <a:solidFill>
                  <a:schemeClr val="tx1"/>
                </a:solidFill>
                <a:effectLst/>
                <a:latin typeface="+mn-lt"/>
                <a:ea typeface="+mn-ea"/>
                <a:cs typeface="+mn-cs"/>
              </a:rPr>
              <a:t>, and sometime next week I’ll reach out to begin to coordinate.</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221051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 would like to thank all the helpers--</a:t>
            </a:r>
          </a:p>
          <a:p>
            <a:endParaRPr lang="en-US" dirty="0"/>
          </a:p>
          <a:p>
            <a:r>
              <a:rPr lang="en-US" dirty="0"/>
              <a:t>** So to give them a round of virtual applause please click the “yes” button one last time!</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40900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Dplyr</a:t>
            </a:r>
            <a:r>
              <a:rPr lang="en-US" dirty="0"/>
              <a:t> provides two functions for </a:t>
            </a:r>
            <a:r>
              <a:rPr lang="en-US" dirty="0" err="1"/>
              <a:t>subsetting</a:t>
            </a:r>
            <a:r>
              <a:rPr lang="en-US" dirty="0"/>
              <a:t> data frames: select() for </a:t>
            </a:r>
            <a:r>
              <a:rPr lang="en-US" dirty="0" err="1"/>
              <a:t>subsetting</a:t>
            </a:r>
            <a:r>
              <a:rPr lang="en-US" dirty="0"/>
              <a:t> columns, and filter() for </a:t>
            </a:r>
            <a:r>
              <a:rPr lang="en-US" dirty="0" err="1"/>
              <a:t>subsetting</a:t>
            </a:r>
            <a:r>
              <a:rPr lang="en-US" dirty="0"/>
              <a:t> rows.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92092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Let’s look at select() first. Select extracts columns from a data frame, by name.</a:t>
            </a:r>
          </a:p>
          <a:p>
            <a:endParaRPr lang="en-US" i="0" baseline="0" dirty="0"/>
          </a:p>
          <a:p>
            <a:r>
              <a:rPr lang="en-US" i="0" baseline="0" dirty="0"/>
              <a:t>Select takes a data frame as its first argument. After that it takes any number of additional arguments that specify the names of the columns that you want to pick.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9361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take the following code: “select of covid_testing, </a:t>
            </a:r>
            <a:r>
              <a:rPr lang="en-US" i="0" dirty="0" err="1"/>
              <a:t>mrn</a:t>
            </a:r>
            <a:r>
              <a:rPr lang="en-US" i="0" dirty="0"/>
              <a:t>, </a:t>
            </a:r>
            <a:r>
              <a:rPr lang="en-US" i="0" dirty="0" err="1"/>
              <a:t>last_name</a:t>
            </a:r>
            <a:r>
              <a:rPr lang="en-US" i="0" dirty="0"/>
              <a:t>”.</a:t>
            </a:r>
          </a:p>
          <a:p>
            <a:endParaRPr lang="en-US" i="0" dirty="0"/>
          </a:p>
          <a:p>
            <a:r>
              <a:rPr lang="en-US" i="0" dirty="0"/>
              <a:t>This select statement</a:t>
            </a:r>
            <a:r>
              <a:rPr lang="en-US" i="0" baseline="0" dirty="0"/>
              <a:t> will take the data frame covid_testing, and return a new data frame that only has the columns </a:t>
            </a:r>
            <a:r>
              <a:rPr lang="en-US" i="0" baseline="0" dirty="0" err="1"/>
              <a:t>mrn</a:t>
            </a:r>
            <a:r>
              <a:rPr lang="en-US" i="0" baseline="0" dirty="0"/>
              <a:t> and </a:t>
            </a:r>
            <a:r>
              <a:rPr lang="en-US" i="0" baseline="0" dirty="0" err="1"/>
              <a:t>last_name</a:t>
            </a:r>
            <a:r>
              <a:rPr lang="en-US" i="0" baseline="0" dirty="0"/>
              <a:t>, highlighted in blue.</a:t>
            </a:r>
          </a:p>
          <a:p>
            <a:endParaRPr lang="en-US" i="0" baseline="0" dirty="0"/>
          </a:p>
          <a:p>
            <a:r>
              <a:rPr lang="en-US" i="0" baseline="0" dirty="0"/>
              <a:t>An important point to note here is that select will </a:t>
            </a:r>
            <a:r>
              <a:rPr lang="en-US" b="1" i="0" baseline="0" dirty="0"/>
              <a:t>not</a:t>
            </a:r>
            <a:r>
              <a:rPr lang="en-US" b="0" i="0" baseline="0" dirty="0"/>
              <a:t> modify the original data frame. </a:t>
            </a:r>
          </a:p>
          <a:p>
            <a:endParaRPr lang="en-US" b="0" i="0" baseline="0" dirty="0"/>
          </a:p>
          <a:p>
            <a:r>
              <a:rPr lang="en-US" b="0" i="0" baseline="0" dirty="0"/>
              <a:t>If you write the select statement like this it will simply print out the result in the console or in your R Markdown document. If you want to *capture* the modified data frame you need to assign it to a named object. </a:t>
            </a:r>
          </a:p>
          <a:p>
            <a:endParaRPr lang="en-US" b="0" i="0" baseline="0" dirty="0"/>
          </a:p>
          <a:p>
            <a:r>
              <a:rPr lang="en-US" b="0" i="0" baseline="0" dirty="0"/>
              <a:t>Q for class: do you remember how to capture data in a named object? Write the answer in the chat!</a:t>
            </a: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7047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to make:</a:t>
            </a:r>
          </a:p>
          <a:p>
            <a:pPr marL="171450" indent="-171450">
              <a:buFontTx/>
              <a:buChar char="-"/>
            </a:pPr>
            <a:r>
              <a:rPr lang="en-US" dirty="0"/>
              <a:t>Use assignment operator to capture object</a:t>
            </a:r>
          </a:p>
          <a:p>
            <a:pPr marL="171450" indent="-171450">
              <a:buFontTx/>
              <a:buChar char="-"/>
            </a:pPr>
            <a:r>
              <a:rPr lang="en-US" dirty="0"/>
              <a:t>Select </a:t>
            </a:r>
            <a:r>
              <a:rPr lang="en-US" dirty="0" err="1"/>
              <a:t>args</a:t>
            </a:r>
            <a:r>
              <a:rPr lang="en-US" dirty="0"/>
              <a:t>: data frame, then columns</a:t>
            </a:r>
          </a:p>
          <a:p>
            <a:pPr marL="171450" indent="-171450">
              <a:buFontTx/>
              <a:buChar char="-"/>
            </a:pPr>
            <a:r>
              <a:rPr lang="en-US" dirty="0"/>
              <a:t>Case matters! </a:t>
            </a:r>
            <a:r>
              <a:rPr lang="en-US" dirty="0" err="1"/>
              <a:t>First_name</a:t>
            </a:r>
            <a:r>
              <a:rPr lang="en-US" dirty="0"/>
              <a:t> != </a:t>
            </a:r>
            <a:r>
              <a:rPr lang="en-US" dirty="0" err="1"/>
              <a:t>first_name</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47297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of the most important </a:t>
            </a:r>
            <a:r>
              <a:rPr lang="en-US" i="0" dirty="0" err="1"/>
              <a:t>dplyr</a:t>
            </a:r>
            <a:r>
              <a:rPr lang="en-US" i="0" dirty="0"/>
              <a:t> functions</a:t>
            </a:r>
            <a:r>
              <a:rPr lang="en-US" i="0" baseline="0" dirty="0"/>
              <a:t> to know about is filter(). Filter extracts rows, and it does that based on logical criteria, or a </a:t>
            </a:r>
            <a:r>
              <a:rPr lang="en-US" b="1" i="0" baseline="0" dirty="0"/>
              <a:t>condition</a:t>
            </a:r>
            <a:r>
              <a:rPr lang="en-US" i="0" baseline="0" dirty="0"/>
              <a:t>.</a:t>
            </a:r>
          </a:p>
          <a:p>
            <a:endParaRPr lang="en-US" i="0" baseline="0" dirty="0"/>
          </a:p>
          <a:p>
            <a:r>
              <a:rPr lang="en-US" i="0" baseline="0" dirty="0"/>
              <a:t>Like select, filter takes a data frame as its first argument. The second argument is a </a:t>
            </a:r>
            <a:r>
              <a:rPr lang="en-US" b="1" i="0" baseline="0" dirty="0"/>
              <a:t>condition</a:t>
            </a:r>
            <a:r>
              <a:rPr lang="en-US" i="0" baseline="0" dirty="0"/>
              <a:t> or </a:t>
            </a:r>
            <a:r>
              <a:rPr lang="en-US" b="1" i="0" baseline="0" dirty="0"/>
              <a:t>logical test</a:t>
            </a:r>
            <a:r>
              <a:rPr lang="en-US" i="0" baseline="0" dirty="0"/>
              <a:t>. R then performs that logical test on each row of the dataset and returns all rows in which the logical test was </a:t>
            </a:r>
            <a:r>
              <a:rPr lang="en-US" b="1" i="0" baseline="0" dirty="0"/>
              <a:t>true</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83100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baseline="0" dirty="0"/>
              <a:t>To give you an example: the logical test here is whether or not the </a:t>
            </a:r>
            <a:r>
              <a:rPr lang="en-US" b="0" i="0" baseline="0" dirty="0" err="1"/>
              <a:t>mrn</a:t>
            </a:r>
            <a:r>
              <a:rPr lang="en-US" b="0" i="0" baseline="0" dirty="0"/>
              <a:t> is equal to the 5000083. This is ** ** ** false for the first 3 rows in which the </a:t>
            </a:r>
            <a:r>
              <a:rPr lang="en-US" b="0" i="0" baseline="0" dirty="0" err="1"/>
              <a:t>mrn</a:t>
            </a:r>
            <a:r>
              <a:rPr lang="en-US" b="0" i="0" baseline="0" dirty="0"/>
              <a:t> is something else, but it’s ** true for the 4</a:t>
            </a:r>
            <a:r>
              <a:rPr lang="en-US" b="0" i="0" baseline="30000" dirty="0"/>
              <a:t>th</a:t>
            </a:r>
            <a:r>
              <a:rPr lang="en-US" b="0" i="0" baseline="0" dirty="0"/>
              <a:t> row.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So this filter statement will ** return a data frame that </a:t>
            </a:r>
            <a:r>
              <a:rPr lang="en-US" b="1" i="0" baseline="0" dirty="0"/>
              <a:t>only</a:t>
            </a:r>
            <a:r>
              <a:rPr lang="en-US" b="0" i="0" baseline="0" dirty="0"/>
              <a:t> contains the 4</a:t>
            </a:r>
            <a:r>
              <a:rPr lang="en-US" b="0" i="0" baseline="30000" dirty="0"/>
              <a:t>th</a:t>
            </a:r>
            <a:r>
              <a:rPr lang="en-US" b="0" i="0" baseline="0" dirty="0"/>
              <a:t> row, in which the logical condition is true, and that’s shown here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One common issue I want to point out here is the difference between the single equals and the double equals operators. </a:t>
            </a:r>
          </a:p>
          <a:p>
            <a:pPr marL="0" indent="0">
              <a:buFont typeface="Arial" charset="0"/>
              <a:buNone/>
            </a:pPr>
            <a:r>
              <a:rPr lang="en-US" b="0" i="0" baseline="0" dirty="0"/>
              <a:t>You saw a single equals operator in the context of the </a:t>
            </a:r>
            <a:r>
              <a:rPr lang="en-US" b="0" i="0" baseline="0" dirty="0" err="1"/>
              <a:t>aes</a:t>
            </a:r>
            <a:r>
              <a:rPr lang="en-US" b="0" i="0" baseline="0" dirty="0"/>
              <a:t>() function where we set the x axis to a specific column name.</a:t>
            </a:r>
          </a:p>
          <a:p>
            <a:pPr marL="0" indent="0">
              <a:buFont typeface="Arial" charset="0"/>
              <a:buNone/>
            </a:pPr>
            <a:r>
              <a:rPr lang="en-US" b="0" i="0" baseline="0" dirty="0"/>
              <a:t>Here you see the double equals sign in the context of a logical test that compares the left hand side, e.g. </a:t>
            </a:r>
            <a:r>
              <a:rPr lang="en-US" b="0" i="0" baseline="0" dirty="0" err="1"/>
              <a:t>mrn</a:t>
            </a:r>
            <a:r>
              <a:rPr lang="en-US" b="0" i="0" baseline="0" dirty="0"/>
              <a:t>, with the right hand side, e.g. 5000083 to check whether or not they are the same.</a:t>
            </a:r>
          </a:p>
          <a:p>
            <a:pPr marL="0" indent="0">
              <a:buFont typeface="Arial" charset="0"/>
              <a:buNone/>
            </a:pPr>
            <a:r>
              <a:rPr lang="en-US" b="0" i="0" baseline="0" dirty="0"/>
              <a:t>If you use the wrong one you’ll get an error, and it’s a very common error and I want you guys to be aware of it.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680394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2/16/22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hyperlink" Target="https://skadauke.github.io/intro-to-r-for-clinicians-cho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rfordatasci.org/" TargetMode="External"/><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1.tiff"/><Relationship Id="rId4" Type="http://schemas.openxmlformats.org/officeDocument/2006/relationships/hyperlink" Target="https://r4ds.had.co.nz/"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franzenr@chop.ed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Autofit/>
          </a:bodyPr>
          <a:lstStyle/>
          <a:p>
            <a:r>
              <a:rPr lang="en-US" sz="4000" dirty="0"/>
              <a:t>CHOP R 101:</a:t>
            </a:r>
            <a:br>
              <a:rPr lang="en-US" sz="4000" dirty="0"/>
            </a:br>
            <a:r>
              <a:rPr lang="en-US" sz="4000" dirty="0"/>
              <a:t>Intro to R for Clinical Data</a:t>
            </a:r>
            <a:endParaRPr lang="en-US" sz="40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6000" b="1" dirty="0"/>
              <a:t>Transform</a:t>
            </a:r>
          </a:p>
        </p:txBody>
      </p:sp>
      <p:pic>
        <p:nvPicPr>
          <p:cNvPr id="4" name="Picture 3">
            <a:extLst>
              <a:ext uri="{FF2B5EF4-FFF2-40B4-BE49-F238E27FC236}">
                <a16:creationId xmlns:a16="http://schemas.microsoft.com/office/drawing/2014/main" id="{634CFEDE-956F-AB4F-9227-4212756A7D92}"/>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graphicFrame>
        <p:nvGraphicFramePr>
          <p:cNvPr id="28" name="Table 27"/>
          <p:cNvGraphicFramePr>
            <a:graphicFrameLocks noGrp="1"/>
          </p:cNvGraphicFramePr>
          <p:nvPr/>
        </p:nvGraphicFramePr>
        <p:xfrm>
          <a:off x="3284153" y="2084832"/>
          <a:ext cx="5471293" cy="3627120"/>
        </p:xfrm>
        <a:graphic>
          <a:graphicData uri="http://schemas.openxmlformats.org/drawingml/2006/table">
            <a:tbl>
              <a:tblPr>
                <a:tableStyleId>{46F890A9-2807-4EBB-B81D-B2AA78EC7F39}</a:tableStyleId>
              </a:tblPr>
              <a:tblGrid>
                <a:gridCol w="1558315">
                  <a:extLst>
                    <a:ext uri="{9D8B030D-6E8A-4147-A177-3AD203B41FA5}">
                      <a16:colId xmlns:a16="http://schemas.microsoft.com/office/drawing/2014/main" val="20000"/>
                    </a:ext>
                  </a:extLst>
                </a:gridCol>
                <a:gridCol w="3912978">
                  <a:extLst>
                    <a:ext uri="{9D8B030D-6E8A-4147-A177-3AD203B41FA5}">
                      <a16:colId xmlns:a16="http://schemas.microsoft.com/office/drawing/2014/main" val="20001"/>
                    </a:ext>
                  </a:extLst>
                </a:gridCol>
              </a:tblGrid>
              <a:tr h="478448">
                <a:tc>
                  <a:txBody>
                    <a:bodyPr/>
                    <a:lstStyle/>
                    <a:p>
                      <a:pPr algn="ct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&lt;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less than</a:t>
                      </a:r>
                      <a:endParaRPr lang="en-US" sz="2800" baseline="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&gt;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greater than</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equal to</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&lt;=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less than or equal</a:t>
                      </a:r>
                      <a:r>
                        <a:rPr lang="en-US" sz="2800" baseline="0" dirty="0"/>
                        <a:t>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&gt;=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greater than or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 != </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y</a:t>
                      </a:r>
                      <a:endParaRPr lang="en-US" sz="2000" b="0" i="0" dirty="0">
                        <a:latin typeface="Consolas" panose="020B0609020204030204" pitchFamily="49" charset="0"/>
                        <a:ea typeface="Monaco" charset="0"/>
                        <a:cs typeface="Consolas" panose="020B0609020204030204" pitchFamily="49"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not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err="1">
                          <a:latin typeface="Consolas" panose="020B0609020204030204" pitchFamily="49" charset="0"/>
                          <a:ea typeface="Monaco" charset="0"/>
                          <a:cs typeface="Consolas" panose="020B0609020204030204" pitchFamily="49" charset="0"/>
                        </a:rPr>
                        <a:t>is.na</a:t>
                      </a:r>
                      <a:r>
                        <a:rPr lang="en-US" sz="2000" b="0" i="0" dirty="0">
                          <a:latin typeface="Consolas" panose="020B0609020204030204" pitchFamily="49" charset="0"/>
                          <a:ea typeface="Monaco" charset="0"/>
                          <a:cs typeface="Consolas" panose="020B0609020204030204" pitchFamily="49" charset="0"/>
                        </a:rPr>
                        <a:t>(</a:t>
                      </a:r>
                      <a:r>
                        <a:rPr lang="en-US" sz="2000" b="0" i="0" dirty="0">
                          <a:solidFill>
                            <a:schemeClr val="bg2">
                              <a:lumMod val="75000"/>
                            </a:schemeClr>
                          </a:solidFill>
                          <a:latin typeface="Consolas" panose="020B0609020204030204" pitchFamily="49" charset="0"/>
                          <a:ea typeface="Monaco" charset="0"/>
                          <a:cs typeface="Consolas" panose="020B0609020204030204" pitchFamily="49" charset="0"/>
                        </a:rPr>
                        <a:t>x</a:t>
                      </a:r>
                      <a:r>
                        <a:rPr lang="en-US" sz="2000" b="0" i="0" dirty="0">
                          <a:latin typeface="Consolas" panose="020B0609020204030204" pitchFamily="49" charset="0"/>
                          <a:ea typeface="Monaco" charset="0"/>
                          <a:cs typeface="Consolas" panose="020B0609020204030204" pitchFamily="49" charset="0"/>
                        </a:rPr>
                        <a: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a missing value</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1607557"/>
                  </a:ext>
                </a:extLst>
              </a:tr>
            </a:tbl>
          </a:graphicData>
        </a:graphic>
      </p:graphicFrame>
    </p:spTree>
    <p:extLst>
      <p:ext uri="{BB962C8B-B14F-4D97-AF65-F5344CB8AC3E}">
        <p14:creationId xmlns:p14="http://schemas.microsoft.com/office/powerpoint/2010/main" val="195484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24128" y="2238375"/>
            <a:ext cx="9720072" cy="4034409"/>
          </a:xfrm>
        </p:spPr>
        <p:txBody>
          <a:bodyPr>
            <a:normAutofit/>
          </a:bodyPr>
          <a:lstStyle/>
          <a:p>
            <a:r>
              <a:rPr lang="en-US" sz="3200" dirty="0"/>
              <a:t>Write a </a:t>
            </a:r>
            <a:r>
              <a:rPr lang="en-US" sz="2800" b="1" dirty="0">
                <a:solidFill>
                  <a:srgbClr val="0070C0"/>
                </a:solidFill>
                <a:latin typeface="Consolas" panose="020B0609020204030204" pitchFamily="49" charset="0"/>
                <a:cs typeface="Consolas" panose="020B0609020204030204" pitchFamily="49" charset="0"/>
              </a:rPr>
              <a:t>filter()</a:t>
            </a:r>
            <a:r>
              <a:rPr lang="en-US" sz="3200" dirty="0">
                <a:solidFill>
                  <a:srgbClr val="0070C0"/>
                </a:solidFill>
              </a:rPr>
              <a:t> </a:t>
            </a:r>
            <a:r>
              <a:rPr lang="en-US" sz="3200" dirty="0"/>
              <a:t>statement that returns a data frame containing only the rows from </a:t>
            </a:r>
            <a:r>
              <a:rPr lang="en-US" sz="2800" b="1" dirty="0">
                <a:solidFill>
                  <a:srgbClr val="0070C0"/>
                </a:solidFill>
                <a:latin typeface="Consolas" panose="020B0609020204030204" pitchFamily="49" charset="0"/>
                <a:cs typeface="Consolas" panose="020B0609020204030204" pitchFamily="49" charset="0"/>
              </a:rPr>
              <a:t>covid_testing</a:t>
            </a:r>
            <a:r>
              <a:rPr lang="en-US" sz="3200" b="1" dirty="0"/>
              <a:t> </a:t>
            </a:r>
            <a:r>
              <a:rPr lang="en-US" sz="3200" dirty="0"/>
              <a:t>in which the </a:t>
            </a:r>
            <a:r>
              <a:rPr lang="en-US" sz="2800" b="1" dirty="0" err="1">
                <a:solidFill>
                  <a:srgbClr val="0070C0"/>
                </a:solidFill>
                <a:latin typeface="Consolas" panose="020B0609020204030204" pitchFamily="49" charset="0"/>
                <a:cs typeface="Consolas" panose="020B0609020204030204" pitchFamily="49" charset="0"/>
              </a:rPr>
              <a:t>last_name</a:t>
            </a:r>
            <a:r>
              <a:rPr lang="en-US" sz="3200" dirty="0"/>
              <a:t> column is NOT equal to </a:t>
            </a:r>
            <a:r>
              <a:rPr lang="en-US" sz="2800" b="1" dirty="0">
                <a:solidFill>
                  <a:srgbClr val="0070C0"/>
                </a:solidFill>
                <a:latin typeface="Consolas" panose="020B0609020204030204" pitchFamily="49" charset="0"/>
                <a:cs typeface="Consolas" panose="020B0609020204030204" pitchFamily="49" charset="0"/>
              </a:rPr>
              <a:t>"stark"</a:t>
            </a:r>
            <a:r>
              <a:rPr lang="en-US" sz="3200" dirty="0"/>
              <a:t>. </a:t>
            </a:r>
          </a:p>
          <a:p>
            <a:endParaRPr lang="en-US" sz="3200" dirty="0"/>
          </a:p>
          <a:p>
            <a:r>
              <a:rPr lang="en-US" sz="3200" dirty="0"/>
              <a:t>(You don’t have to capture the returned data frame)</a:t>
            </a:r>
          </a:p>
          <a:p>
            <a:endParaRPr lang="en-US" sz="3200" dirty="0"/>
          </a:p>
          <a:p>
            <a:r>
              <a:rPr lang="en-US" sz="3200" dirty="0"/>
              <a:t>Type your response in the chat!</a:t>
            </a:r>
            <a:endParaRPr lang="en-US" sz="29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2545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covid_testing,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1281575701"/>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Tw Cen MT" panose="020B0602020104020603" pitchFamily="34" charset="77"/>
                        </a:rPr>
                        <a:t>mrn</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2400" b="1" i="0" u="none" strike="noStrike" dirty="0" err="1">
                          <a:solidFill>
                            <a:srgbClr val="FFFFFF"/>
                          </a:solidFill>
                          <a:effectLst/>
                          <a:latin typeface="Tw Cen MT" panose="020B0602020104020603" pitchFamily="34" charset="77"/>
                        </a:rPr>
                        <a:t>first_name</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2400" b="1" i="0" u="none" strike="noStrike" dirty="0" err="1">
                          <a:solidFill>
                            <a:srgbClr val="FFFFFF"/>
                          </a:solidFill>
                          <a:effectLst/>
                          <a:latin typeface="Tw Cen MT" panose="020B0602020104020603" pitchFamily="34" charset="77"/>
                        </a:rPr>
                        <a:t>last_name</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Tw Cen MT" panose="020B0602020104020603" pitchFamily="34" charset="77"/>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sarella</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400" b="0" i="0" u="none" strike="noStrike" cap="none" dirty="0">
                          <a:solidFill>
                            <a:srgbClr val="000000"/>
                          </a:solidFill>
                          <a:effectLst/>
                          <a:latin typeface="Tw Cen MT" panose="020B0602020104020603" pitchFamily="34" charset="77"/>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Tw Cen MT" panose="020B0602020104020603" pitchFamily="34" charset="77"/>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alester</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400" b="0" i="0" u="none" strike="noStrike" dirty="0">
                          <a:solidFill>
                            <a:srgbClr val="000000"/>
                          </a:solidFill>
                          <a:effectLst/>
                          <a:latin typeface="Tw Cen MT" panose="020B0602020104020603" pitchFamily="34" charset="77"/>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dirty="0">
                          <a:solidFill>
                            <a:srgbClr val="000000"/>
                          </a:solidFill>
                          <a:effectLst/>
                          <a:latin typeface="Tw Cen MT" panose="020B0602020104020603" pitchFamily="34" charset="77"/>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jhezane</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westerling</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Tw Cen MT" panose="020B0602020104020603" pitchFamily="34" charset="77"/>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lollys</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clegane</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39312743"/>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Tw Cen MT" panose="020B0602020104020603" pitchFamily="34" charset="77"/>
                        </a:rPr>
                        <a:t>mrn</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2400" b="1" i="0" u="none" strike="noStrike" dirty="0" err="1">
                          <a:solidFill>
                            <a:srgbClr val="FFFFFF"/>
                          </a:solidFill>
                          <a:effectLst/>
                          <a:latin typeface="Tw Cen MT" panose="020B0602020104020603" pitchFamily="34" charset="77"/>
                        </a:rPr>
                        <a:t>first_name</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tc>
                  <a:txBody>
                    <a:bodyPr/>
                    <a:lstStyle/>
                    <a:p>
                      <a:pPr algn="ctr" rtl="0" fontAlgn="ctr"/>
                      <a:r>
                        <a:rPr lang="en-US" sz="2400" b="1" i="0" u="none" strike="noStrike" dirty="0" err="1">
                          <a:solidFill>
                            <a:srgbClr val="FFFFFF"/>
                          </a:solidFill>
                          <a:effectLst/>
                          <a:latin typeface="Tw Cen MT" panose="020B0602020104020603" pitchFamily="34" charset="77"/>
                        </a:rPr>
                        <a:t>last_name</a:t>
                      </a:r>
                      <a:endParaRPr lang="en-US" sz="24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Tw Cen MT" panose="020B0602020104020603" pitchFamily="34" charset="77"/>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jhezane</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westerling</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Tw Cen MT" panose="020B0602020104020603" pitchFamily="34" charset="77"/>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lollys</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Tw Cen MT" panose="020B0602020104020603" pitchFamily="34" charset="77"/>
                        </a:rPr>
                        <a:t>clegane</a:t>
                      </a:r>
                      <a:endParaRPr lang="en-US" sz="24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438081" y="5702713"/>
            <a:ext cx="677173" cy="369332"/>
          </a:xfrm>
          <a:prstGeom prst="rect">
            <a:avLst/>
          </a:prstGeom>
        </p:spPr>
        <p:txBody>
          <a:bodyPr wrap="none">
            <a:spAutoFit/>
          </a:bodyPr>
          <a:lstStyle/>
          <a:p>
            <a:r>
              <a:rPr lang="en-US" sz="1800" b="1" dirty="0">
                <a:solidFill>
                  <a:srgbClr val="0070C0"/>
                </a:solidFill>
              </a:rPr>
              <a:t>TRUE</a:t>
            </a:r>
          </a:p>
        </p:txBody>
      </p:sp>
      <p:sp>
        <p:nvSpPr>
          <p:cNvPr id="23" name="Rectangle 22"/>
          <p:cNvSpPr/>
          <p:nvPr/>
        </p:nvSpPr>
        <p:spPr>
          <a:xfrm>
            <a:off x="5438080" y="6160310"/>
            <a:ext cx="677173" cy="369332"/>
          </a:xfrm>
          <a:prstGeom prst="rect">
            <a:avLst/>
          </a:prstGeom>
        </p:spPr>
        <p:txBody>
          <a:bodyPr wrap="none">
            <a:spAutoFit/>
          </a:bodyPr>
          <a:lstStyle/>
          <a:p>
            <a:r>
              <a:rPr lang="en-US" sz="1800" b="1" dirty="0">
                <a:solidFill>
                  <a:srgbClr val="0070C0"/>
                </a:solidFill>
              </a:rPr>
              <a:t>TRUE</a:t>
            </a:r>
          </a:p>
        </p:txBody>
      </p:sp>
      <p:sp>
        <p:nvSpPr>
          <p:cNvPr id="24" name="Rectangle 23"/>
          <p:cNvSpPr/>
          <p:nvPr/>
        </p:nvSpPr>
        <p:spPr>
          <a:xfrm>
            <a:off x="5436800" y="4735214"/>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36800" y="5192810"/>
            <a:ext cx="941283" cy="369332"/>
          </a:xfrm>
          <a:prstGeom prst="rect">
            <a:avLst/>
          </a:prstGeom>
        </p:spPr>
        <p:txBody>
          <a:bodyPr wrap="square">
            <a:spAutoFit/>
          </a:bodyPr>
          <a:lstStyle/>
          <a:p>
            <a:r>
              <a:rPr lang="en-US" sz="1800" b="1" dirty="0">
                <a:solidFill>
                  <a:srgbClr val="A6A6A6"/>
                </a:solidFill>
              </a:rPr>
              <a:t>FALSE</a:t>
            </a:r>
          </a:p>
        </p:txBody>
      </p:sp>
      <p:pic>
        <p:nvPicPr>
          <p:cNvPr id="15" name="Picture 14">
            <a:extLst>
              <a:ext uri="{FF2B5EF4-FFF2-40B4-BE49-F238E27FC236}">
                <a16:creationId xmlns:a16="http://schemas.microsoft.com/office/drawing/2014/main" id="{34AD489C-DE45-3E49-93E7-33249DD48131}"/>
              </a:ext>
            </a:extLst>
          </p:cNvPr>
          <p:cNvPicPr>
            <a:picLocks noChangeAspect="1"/>
          </p:cNvPicPr>
          <p:nvPr/>
        </p:nvPicPr>
        <p:blipFill rotWithShape="1">
          <a:blip r:embed="rId3"/>
          <a:srcRect t="44504"/>
          <a:stretch/>
        </p:blipFill>
        <p:spPr>
          <a:xfrm rot="16200000">
            <a:off x="5895474" y="3702251"/>
            <a:ext cx="596733" cy="1188050"/>
          </a:xfrm>
          <a:prstGeom prst="rect">
            <a:avLst/>
          </a:prstGeom>
        </p:spPr>
      </p:pic>
      <p:sp>
        <p:nvSpPr>
          <p:cNvPr id="16" name="Google Shape;196;p22">
            <a:extLst>
              <a:ext uri="{FF2B5EF4-FFF2-40B4-BE49-F238E27FC236}">
                <a16:creationId xmlns:a16="http://schemas.microsoft.com/office/drawing/2014/main" id="{A53D5385-4779-6047-8AC8-7543C5BD797C}"/>
              </a:ext>
            </a:extLst>
          </p:cNvPr>
          <p:cNvSpPr txBox="1"/>
          <p:nvPr/>
        </p:nvSpPr>
        <p:spPr>
          <a:xfrm>
            <a:off x="773817" y="3442203"/>
            <a:ext cx="4606980"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Tree>
    <p:extLst>
      <p:ext uri="{BB962C8B-B14F-4D97-AF65-F5344CB8AC3E}">
        <p14:creationId xmlns:p14="http://schemas.microsoft.com/office/powerpoint/2010/main" val="1345223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000" dirty="0">
                <a:solidFill>
                  <a:srgbClr val="0070C0"/>
                </a:solidFill>
                <a:latin typeface="Consolas" panose="020B0609020204030204" pitchFamily="49" charset="0"/>
              </a:rPr>
              <a:t>covid_testing</a:t>
            </a:r>
            <a:r>
              <a:rPr lang="en-US" sz="3000" dirty="0">
                <a:solidFill>
                  <a:srgbClr val="0070C0"/>
                </a:solidFill>
              </a:rPr>
              <a:t> </a:t>
            </a:r>
            <a:r>
              <a:rPr lang="en-US" sz="3200" dirty="0"/>
              <a:t>data frame to only tests with positive results?</a:t>
            </a:r>
          </a:p>
          <a:p>
            <a:r>
              <a:rPr lang="en-US" sz="3200" dirty="0"/>
              <a:t>A)</a:t>
            </a:r>
            <a:r>
              <a:rPr lang="en-US" sz="2800" dirty="0">
                <a:latin typeface="Consolas" panose="020B0609020204030204" pitchFamily="49" charset="0"/>
              </a:rPr>
              <a:t>	</a:t>
            </a:r>
            <a:r>
              <a:rPr lang="en-US" sz="2800" dirty="0">
                <a:solidFill>
                  <a:srgbClr val="0070C0"/>
                </a:solidFill>
                <a:latin typeface="Consolas" panose="020B0609020204030204" pitchFamily="49" charset="0"/>
              </a:rPr>
              <a:t>filter(covid_testing,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a:t>
            </a:r>
            <a:r>
              <a:rPr lang="en-US" sz="2800" dirty="0">
                <a:solidFill>
                  <a:srgbClr val="0070C0"/>
                </a:solidFill>
                <a:latin typeface="Consolas" panose="020B0609020204030204" pitchFamily="49" charset="0"/>
              </a:rPr>
              <a:t>filter(covid_testing,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a:t>
            </a:r>
            <a:r>
              <a:rPr lang="en-US" sz="2800" dirty="0">
                <a:solidFill>
                  <a:srgbClr val="0070C0"/>
                </a:solidFill>
                <a:latin typeface="Consolas" panose="020B0609020204030204" pitchFamily="49" charset="0"/>
              </a:rPr>
              <a:t>filter(covid_testing, result == "positive")</a:t>
            </a:r>
          </a:p>
          <a:p>
            <a:pPr marL="0" indent="0">
              <a:buNone/>
            </a:pPr>
            <a:r>
              <a:rPr lang="en-US" sz="3200" dirty="0"/>
              <a:t> D)</a:t>
            </a:r>
            <a:r>
              <a:rPr lang="en-US" sz="2800" dirty="0">
                <a:latin typeface="Consolas" panose="020B0609020204030204" pitchFamily="49" charset="0"/>
              </a:rPr>
              <a:t>	</a:t>
            </a:r>
            <a:r>
              <a:rPr lang="en-US" sz="2800" dirty="0">
                <a:solidFill>
                  <a:srgbClr val="0070C0"/>
                </a:solidFill>
                <a:latin typeface="Consolas" panose="020B0609020204030204" pitchFamily="49" charset="0"/>
              </a:rPr>
              <a:t>filter(covid_testing,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4951189"/>
            <a:ext cx="7713644" cy="1026320"/>
            <a:chOff x="2080825" y="3162925"/>
            <a:chExt cx="8090002" cy="1025283"/>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830157"/>
            </a:xfrm>
            <a:prstGeom prst="rect">
              <a:avLst/>
            </a:prstGeom>
            <a:noFill/>
          </p:spPr>
          <p:txBody>
            <a:bodyPr wrap="square" rtlCol="0">
              <a:spAutoFit/>
            </a:bodyPr>
            <a:lstStyle/>
            <a:p>
              <a:r>
                <a:rPr lang="en-US" sz="2400" dirty="0">
                  <a:latin typeface="Consolas" panose="020B0609020204030204" pitchFamily="49" charset="0"/>
                  <a:ea typeface="Monaco" charset="0"/>
                  <a:cs typeface="Consolas" panose="020B0609020204030204" pitchFamily="49" charset="0"/>
                </a:rPr>
                <a:t>filter(</a:t>
              </a:r>
              <a:r>
                <a:rPr lang="en-US" sz="2400" dirty="0">
                  <a:solidFill>
                    <a:srgbClr val="0070C0"/>
                  </a:solidFill>
                  <a:latin typeface="Consolas" panose="020B0609020204030204" pitchFamily="49" charset="0"/>
                  <a:ea typeface="Monaco" charset="0"/>
                  <a:cs typeface="Consolas" panose="020B0609020204030204" pitchFamily="49" charset="0"/>
                </a:rPr>
                <a:t>covid_testing</a:t>
              </a:r>
              <a:r>
                <a:rPr lang="en-US" sz="2400" dirty="0">
                  <a:latin typeface="Consolas" panose="020B0609020204030204" pitchFamily="49" charset="0"/>
                  <a:ea typeface="Monaco" charset="0"/>
                  <a:cs typeface="Consolas" panose="020B0609020204030204" pitchFamily="49" charset="0"/>
                </a:rPr>
                <a:t>, </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&lt;= 10) </a:t>
              </a:r>
              <a:r>
                <a:rPr lang="en-US" sz="2400" dirty="0">
                  <a:solidFill>
                    <a:srgbClr val="0070C0"/>
                  </a:solidFill>
                  <a:latin typeface="Consolas" panose="020B0609020204030204" pitchFamily="49" charset="0"/>
                  <a:ea typeface="Monaco" charset="0"/>
                  <a:cs typeface="Consolas" panose="020B0609020204030204" pitchFamily="49" charset="0"/>
                </a:rPr>
                <a:t>covid_testing</a:t>
              </a:r>
              <a:r>
                <a:rPr lang="en-US" sz="2400" dirty="0">
                  <a:latin typeface="Consolas" panose="020B0609020204030204" pitchFamily="49" charset="0"/>
                  <a:ea typeface="Monaco" charset="0"/>
                  <a:cs typeface="Consolas" panose="020B0609020204030204" pitchFamily="49" charset="0"/>
                </a:rPr>
                <a:t> </a:t>
              </a:r>
              <a:r>
                <a:rPr lang="en-US" sz="2400" dirty="0">
                  <a:solidFill>
                    <a:srgbClr val="C00000"/>
                  </a:solidFill>
                  <a:latin typeface="Consolas" panose="020B0609020204030204" pitchFamily="49" charset="0"/>
                  <a:ea typeface="Monaco" charset="0"/>
                  <a:cs typeface="Consolas" panose="020B0609020204030204" pitchFamily="49" charset="0"/>
                </a:rPr>
                <a:t>%&gt;%</a:t>
              </a:r>
              <a:r>
                <a:rPr lang="en-US" sz="2400" dirty="0">
                  <a:latin typeface="Consolas" panose="020B0609020204030204" pitchFamily="49" charset="0"/>
                  <a:ea typeface="Monaco" charset="0"/>
                  <a:cs typeface="Consolas" panose="020B0609020204030204" pitchFamily="49" charset="0"/>
                </a:rPr>
                <a:t> filter(</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&lt;= 10)</a:t>
              </a:r>
            </a:p>
          </p:txBody>
        </p:sp>
      </p:grpSp>
      <p:sp>
        <p:nvSpPr>
          <p:cNvPr id="13" name="Rectangle 12"/>
          <p:cNvSpPr/>
          <p:nvPr/>
        </p:nvSpPr>
        <p:spPr>
          <a:xfrm>
            <a:off x="2961452" y="740977"/>
            <a:ext cx="6276462" cy="830997"/>
          </a:xfrm>
          <a:prstGeom prst="rect">
            <a:avLst/>
          </a:prstGeom>
        </p:spPr>
        <p:txBody>
          <a:bodyPr wrap="none">
            <a:spAutoFit/>
          </a:bodyPr>
          <a:lstStyle/>
          <a:p>
            <a:r>
              <a:rPr lang="en-US" sz="4800" dirty="0">
                <a:ea typeface="Monaco" charset="0"/>
                <a:cs typeface="Consolas" panose="020B0609020204030204" pitchFamily="49" charset="0"/>
              </a:rPr>
              <a:t>The Pipe Operator</a:t>
            </a:r>
            <a:r>
              <a:rPr lang="en-US" sz="4800" dirty="0">
                <a:latin typeface="Consolas" panose="020B0609020204030204" pitchFamily="49" charset="0"/>
                <a:ea typeface="Monaco" charset="0"/>
                <a:cs typeface="Consolas" panose="020B0609020204030204" pitchFamily="49" charset="0"/>
              </a:rPr>
              <a:t> %&gt;%</a:t>
            </a:r>
            <a:endParaRPr lang="en-US" sz="4800" dirty="0"/>
          </a:p>
        </p:txBody>
      </p:sp>
      <p:sp>
        <p:nvSpPr>
          <p:cNvPr id="2" name="TextBox 1"/>
          <p:cNvSpPr txBox="1"/>
          <p:nvPr/>
        </p:nvSpPr>
        <p:spPr>
          <a:xfrm>
            <a:off x="318655" y="4135506"/>
            <a:ext cx="10972799" cy="523220"/>
          </a:xfrm>
          <a:prstGeom prst="rect">
            <a:avLst/>
          </a:prstGeom>
          <a:noFill/>
        </p:spPr>
        <p:txBody>
          <a:bodyPr wrap="square" rtlCol="0">
            <a:spAutoFit/>
          </a:bodyPr>
          <a:lstStyle/>
          <a:p>
            <a:pPr algn="ctr"/>
            <a:r>
              <a:rPr lang="en-US" sz="2800" dirty="0"/>
              <a:t>Passes the </a:t>
            </a:r>
            <a:r>
              <a:rPr lang="en-US" sz="2800" b="1" dirty="0"/>
              <a:t>object on the left </a:t>
            </a:r>
            <a:r>
              <a:rPr lang="en-US" sz="2800" dirty="0"/>
              <a:t>as </a:t>
            </a:r>
            <a:r>
              <a:rPr lang="en-US" sz="2800" b="1" dirty="0"/>
              <a:t>first argument </a:t>
            </a:r>
            <a:r>
              <a:rPr lang="en-US" sz="2800" dirty="0"/>
              <a:t>to the </a:t>
            </a:r>
            <a:r>
              <a:rPr lang="en-US" sz="2800" b="1" dirty="0"/>
              <a:t>function on the right</a:t>
            </a:r>
            <a:r>
              <a:rPr lang="en-US" sz="2800" dirty="0"/>
              <a:t>.</a:t>
            </a:r>
            <a:endParaRPr lang="en-US" sz="2800" dirty="0">
              <a:effectLst/>
            </a:endParaRPr>
          </a:p>
        </p:txBody>
      </p:sp>
      <p:sp>
        <p:nvSpPr>
          <p:cNvPr id="21" name="TextBox 20"/>
          <p:cNvSpPr txBox="1"/>
          <p:nvPr/>
        </p:nvSpPr>
        <p:spPr>
          <a:xfrm>
            <a:off x="445060" y="2906519"/>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covid_testing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a:t>
            </a:r>
            <a:r>
              <a:rPr lang="en-US" sz="2800" u="sng" dirty="0">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 &lt;= 10)</a:t>
            </a:r>
          </a:p>
        </p:txBody>
      </p:sp>
      <p:sp>
        <p:nvSpPr>
          <p:cNvPr id="4" name="U-Turn Arrow 3"/>
          <p:cNvSpPr/>
          <p:nvPr/>
        </p:nvSpPr>
        <p:spPr>
          <a:xfrm>
            <a:off x="1885950" y="2020352"/>
            <a:ext cx="4672013" cy="886167"/>
          </a:xfrm>
          <a:prstGeom prst="uturnArrow">
            <a:avLst>
              <a:gd name="adj1" fmla="val 41027"/>
              <a:gd name="adj2" fmla="val 25000"/>
              <a:gd name="adj3" fmla="val 37653"/>
              <a:gd name="adj4" fmla="val 19033"/>
              <a:gd name="adj5"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14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229" y="2484952"/>
            <a:ext cx="8449140" cy="1888095"/>
            <a:chOff x="2080824" y="3162924"/>
            <a:chExt cx="8090003" cy="1886188"/>
          </a:xfrm>
        </p:grpSpPr>
        <p:sp>
          <p:nvSpPr>
            <p:cNvPr id="3" name="Rectangle 2"/>
            <p:cNvSpPr/>
            <p:nvPr/>
          </p:nvSpPr>
          <p:spPr>
            <a:xfrm>
              <a:off x="2080825" y="3162924"/>
              <a:ext cx="8090002" cy="1886188"/>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80824" y="3414219"/>
              <a:ext cx="8090002" cy="1383596"/>
            </a:xfrm>
            <a:prstGeom prst="rect">
              <a:avLst/>
            </a:prstGeom>
            <a:noFill/>
          </p:spPr>
          <p:txBody>
            <a:bodyPr wrap="square" rtlCol="0">
              <a:spAutoFit/>
            </a:bodyPr>
            <a:lstStyle/>
            <a:p>
              <a:r>
                <a:rPr lang="en-US" sz="2800" dirty="0">
                  <a:solidFill>
                    <a:schemeClr val="accent2"/>
                  </a:solidFill>
                  <a:latin typeface="Consolas" panose="020B0609020204030204" pitchFamily="49" charset="0"/>
                  <a:ea typeface="Monaco" charset="0"/>
                  <a:cs typeface="Consolas" panose="020B0609020204030204" pitchFamily="49" charset="0"/>
                </a:rPr>
                <a:t>covid_testing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select(</a:t>
              </a:r>
              <a:r>
                <a:rPr lang="en-US" sz="2800" dirty="0" err="1">
                  <a:latin typeface="Consolas" panose="020B0609020204030204" pitchFamily="49" charset="0"/>
                  <a:ea typeface="Monaco" charset="0"/>
                  <a:cs typeface="Consolas" panose="020B0609020204030204" pitchFamily="49" charset="0"/>
                </a:rPr>
                <a:t>last_name</a:t>
              </a:r>
              <a:r>
                <a:rPr lang="en-US" sz="2800" dirty="0">
                  <a:latin typeface="Consolas" panose="020B0609020204030204" pitchFamily="49" charset="0"/>
                  <a:ea typeface="Monaco" charset="0"/>
                  <a:cs typeface="Consolas" panose="020B0609020204030204" pitchFamily="49" charset="0"/>
                </a:rPr>
                <a:t>, result) </a:t>
              </a:r>
              <a:r>
                <a:rPr lang="en-US" sz="2800" dirty="0">
                  <a:solidFill>
                    <a:srgbClr val="C00000"/>
                  </a:solidFill>
                  <a:latin typeface="Consolas" panose="020B0609020204030204" pitchFamily="49" charset="0"/>
                  <a:ea typeface="Monaco" charset="0"/>
                  <a:cs typeface="Consolas" panose="020B0609020204030204" pitchFamily="49" charset="0"/>
                </a:rPr>
                <a:t>%&gt;%</a:t>
              </a:r>
            </a:p>
            <a:p>
              <a:r>
                <a:rPr lang="en-US" sz="2800" dirty="0">
                  <a:latin typeface="Consolas" panose="020B0609020204030204" pitchFamily="49" charset="0"/>
                  <a:ea typeface="Monaco" charset="0"/>
                  <a:cs typeface="Consolas" panose="020B0609020204030204" pitchFamily="49" charset="0"/>
                </a:rPr>
                <a:t>  filter(result == </a:t>
              </a:r>
              <a:r>
                <a:rPr lang="mr-IN" sz="2800" dirty="0">
                  <a:latin typeface="Consolas" panose="020B0609020204030204" pitchFamily="49" charset="0"/>
                  <a:ea typeface="Monaco" charset="0"/>
                  <a:cs typeface="Monaco" charset="0"/>
                </a:rPr>
                <a:t>"</a:t>
              </a:r>
              <a:r>
                <a:rPr lang="en-US" sz="2800" dirty="0">
                  <a:latin typeface="Consolas" panose="020B0609020204030204" pitchFamily="49" charset="0"/>
                  <a:ea typeface="Monaco" charset="0"/>
                  <a:cs typeface="Consolas" panose="020B0609020204030204" pitchFamily="49" charset="0"/>
                </a:rPr>
                <a:t>positive</a:t>
              </a:r>
              <a:r>
                <a:rPr lang="mr-IN" sz="2800" dirty="0">
                  <a:latin typeface="Consolas" panose="020B0609020204030204" pitchFamily="49" charset="0"/>
                  <a:ea typeface="Monaco" charset="0"/>
                  <a:cs typeface="Monaco" charset="0"/>
                </a:rPr>
                <a:t>"</a:t>
              </a:r>
              <a:r>
                <a:rPr lang="en-US" sz="2800" dirty="0">
                  <a:latin typeface="Consolas" panose="020B0609020204030204" pitchFamily="49" charset="0"/>
                  <a:ea typeface="Monaco" charset="0"/>
                  <a:cs typeface="Consolas" panose="020B0609020204030204" pitchFamily="49" charset="0"/>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grpSp>
        <p:nvGrpSpPr>
          <p:cNvPr id="6" name="Group 5"/>
          <p:cNvGrpSpPr/>
          <p:nvPr/>
        </p:nvGrpSpPr>
        <p:grpSpPr>
          <a:xfrm>
            <a:off x="5781746" y="1788363"/>
            <a:ext cx="1192444" cy="696587"/>
            <a:chOff x="896764" y="1732048"/>
            <a:chExt cx="2365216" cy="1246648"/>
          </a:xfrm>
        </p:grpSpPr>
        <p:sp>
          <p:nvSpPr>
            <p:cNvPr id="7" name="Rounded Rectangular Callout 6"/>
            <p:cNvSpPr/>
            <p:nvPr/>
          </p:nvSpPr>
          <p:spPr>
            <a:xfrm>
              <a:off x="896764" y="1732048"/>
              <a:ext cx="2365216" cy="1246648"/>
            </a:xfrm>
            <a:prstGeom prst="wedgeRoundRectCallout">
              <a:avLst>
                <a:gd name="adj1" fmla="val -97248"/>
                <a:gd name="adj2" fmla="val 87999"/>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”then”</a:t>
              </a:r>
              <a:endParaRPr lang="en-US" dirty="0">
                <a:solidFill>
                  <a:schemeClr val="bg1"/>
                </a:solidFill>
              </a:endParaRPr>
            </a:p>
          </p:txBody>
        </p:sp>
      </p:grpSp>
    </p:spTree>
    <p:extLst>
      <p:ext uri="{BB962C8B-B14F-4D97-AF65-F5344CB8AC3E}">
        <p14:creationId xmlns:p14="http://schemas.microsoft.com/office/powerpoint/2010/main" val="144920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#4</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Rewrite the following statement with a pipe:</a:t>
            </a:r>
          </a:p>
          <a:p>
            <a:pPr marL="0" indent="0" algn="ctr">
              <a:buNone/>
            </a:pPr>
            <a:br>
              <a:rPr lang="en-US" sz="1400" dirty="0"/>
            </a:b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err="1">
                <a:solidFill>
                  <a:srgbClr val="0070C0"/>
                </a:solidFill>
                <a:latin typeface="Consolas" panose="020B0609020204030204" pitchFamily="49" charset="0"/>
                <a:ea typeface="Monaco" charset="0"/>
                <a:cs typeface="Consolas" panose="020B0609020204030204" pitchFamily="49" charset="0"/>
              </a:rPr>
              <a:t>mydata</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first_name</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last_name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endParaRPr lang="en-US" sz="4400" dirty="0"/>
          </a:p>
          <a:p>
            <a:pPr marL="0" indent="0">
              <a:buNone/>
            </a:pPr>
            <a:r>
              <a:rPr lang="en-US" sz="4400" dirty="0"/>
              <a:t>Type the answer in the chat!</a:t>
            </a:r>
            <a:endParaRPr lang="en-US" sz="3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356871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461199"/>
            </a:xfrm>
            <a:prstGeom prst="rect">
              <a:avLst/>
            </a:prstGeom>
            <a:noFill/>
          </p:spPr>
          <p:txBody>
            <a:bodyPr wrap="square" rtlCol="0">
              <a:spAutoFit/>
            </a:bodyPr>
            <a:lstStyle/>
            <a:p>
              <a:r>
                <a:rPr lang="en-US" sz="2400" dirty="0">
                  <a:latin typeface="Consolas" panose="020B0609020204030204" pitchFamily="49" charset="0"/>
                  <a:ea typeface="Monaco" charset="0"/>
                  <a:cs typeface="Consolas" panose="020B0609020204030204" pitchFamily="49" charset="0"/>
                </a:rPr>
                <a:t>mutate(</a:t>
              </a:r>
              <a:r>
                <a:rPr lang="en-US" sz="2400" dirty="0" err="1">
                  <a:solidFill>
                    <a:srgbClr val="0070C0"/>
                  </a:solidFill>
                  <a:latin typeface="Consolas" panose="020B0609020204030204" pitchFamily="49" charset="0"/>
                  <a:ea typeface="Monaco" charset="0"/>
                  <a:cs typeface="Consolas" panose="020B0609020204030204" pitchFamily="49" charset="0"/>
                </a:rPr>
                <a:t>data_frame</a:t>
              </a:r>
              <a:r>
                <a:rPr lang="en-US" sz="2400" dirty="0">
                  <a:latin typeface="Consolas" panose="020B0609020204030204" pitchFamily="49" charset="0"/>
                  <a:ea typeface="Monaco" charset="0"/>
                  <a:cs typeface="Consolas" panose="020B0609020204030204" pitchFamily="49" charset="0"/>
                </a:rPr>
                <a:t>, </a:t>
              </a:r>
              <a:r>
                <a:rPr lang="en-US" sz="2400" dirty="0">
                  <a:solidFill>
                    <a:srgbClr val="A0C283"/>
                  </a:solidFill>
                  <a:latin typeface="Consolas" panose="020B0609020204030204" pitchFamily="49" charset="0"/>
                  <a:ea typeface="Monaco" charset="0"/>
                  <a:cs typeface="Consolas" panose="020B0609020204030204" pitchFamily="49" charset="0"/>
                </a:rPr>
                <a:t>name = value</a:t>
              </a:r>
              <a:r>
                <a:rPr lang="en-US" sz="24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7200"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new calculated columns.</a:t>
            </a:r>
            <a:endParaRPr lang="en-US" sz="2800" dirty="0">
              <a:effectLst/>
            </a:endParaRPr>
          </a:p>
        </p:txBody>
      </p:sp>
      <p:grpSp>
        <p:nvGrpSpPr>
          <p:cNvPr id="11" name="Group 10">
            <a:extLst>
              <a:ext uri="{FF2B5EF4-FFF2-40B4-BE49-F238E27FC236}">
                <a16:creationId xmlns:a16="http://schemas.microsoft.com/office/drawing/2014/main" id="{44D87FBA-513B-B143-8F45-8F718BC10E60}"/>
              </a:ext>
            </a:extLst>
          </p:cNvPr>
          <p:cNvGrpSpPr/>
          <p:nvPr/>
        </p:nvGrpSpPr>
        <p:grpSpPr>
          <a:xfrm>
            <a:off x="5954288" y="3823601"/>
            <a:ext cx="1532479" cy="983068"/>
            <a:chOff x="896764" y="1602172"/>
            <a:chExt cx="2365216" cy="1496223"/>
          </a:xfrm>
        </p:grpSpPr>
        <p:sp>
          <p:nvSpPr>
            <p:cNvPr id="14" name="Rounded Rectangular Callout 13">
              <a:extLst>
                <a:ext uri="{FF2B5EF4-FFF2-40B4-BE49-F238E27FC236}">
                  <a16:creationId xmlns:a16="http://schemas.microsoft.com/office/drawing/2014/main" id="{C5B6397C-EDB5-6D43-A6B1-240FCDD797F8}"/>
                </a:ext>
              </a:extLst>
            </p:cNvPr>
            <p:cNvSpPr/>
            <p:nvPr/>
          </p:nvSpPr>
          <p:spPr>
            <a:xfrm>
              <a:off x="896764" y="1732048"/>
              <a:ext cx="2365216" cy="1246648"/>
            </a:xfrm>
            <a:prstGeom prst="wedgeRoundRectCallout">
              <a:avLst>
                <a:gd name="adj1" fmla="val -21937"/>
                <a:gd name="adj2" fmla="val -14124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1DE9873-0070-4146-BBC5-671F26FD2D08}"/>
                </a:ext>
              </a:extLst>
            </p:cNvPr>
            <p:cNvSpPr txBox="1"/>
            <p:nvPr/>
          </p:nvSpPr>
          <p:spPr>
            <a:xfrm>
              <a:off x="896764" y="1602172"/>
              <a:ext cx="2365216" cy="1496223"/>
            </a:xfrm>
            <a:prstGeom prst="rect">
              <a:avLst/>
            </a:prstGeom>
            <a:noFill/>
          </p:spPr>
          <p:txBody>
            <a:bodyPr wrap="square" rtlCol="0" anchor="ctr">
              <a:spAutoFit/>
            </a:bodyPr>
            <a:lstStyle/>
            <a:p>
              <a:pPr algn="ctr"/>
              <a:r>
                <a:rPr lang="en-US" sz="2800" dirty="0">
                  <a:solidFill>
                    <a:schemeClr val="bg1"/>
                  </a:solidFill>
                </a:rPr>
                <a:t>single =</a:t>
              </a:r>
              <a:endParaRPr lang="en-US" sz="1600" dirty="0">
                <a:solidFill>
                  <a:schemeClr val="bg1"/>
                </a:solidFill>
              </a:endParaRPr>
            </a:p>
          </p:txBody>
        </p:sp>
      </p:grpSp>
      <p:grpSp>
        <p:nvGrpSpPr>
          <p:cNvPr id="16" name="Group 15">
            <a:extLst>
              <a:ext uri="{FF2B5EF4-FFF2-40B4-BE49-F238E27FC236}">
                <a16:creationId xmlns:a16="http://schemas.microsoft.com/office/drawing/2014/main" id="{A4FB8A51-441E-C741-894A-CE698E036170}"/>
              </a:ext>
            </a:extLst>
          </p:cNvPr>
          <p:cNvGrpSpPr/>
          <p:nvPr/>
        </p:nvGrpSpPr>
        <p:grpSpPr>
          <a:xfrm>
            <a:off x="7626567" y="3646007"/>
            <a:ext cx="2899028" cy="1661993"/>
            <a:chOff x="896764" y="1519286"/>
            <a:chExt cx="2365216" cy="1661993"/>
          </a:xfrm>
        </p:grpSpPr>
        <p:sp>
          <p:nvSpPr>
            <p:cNvPr id="17" name="Rounded Rectangular Callout 16">
              <a:extLst>
                <a:ext uri="{FF2B5EF4-FFF2-40B4-BE49-F238E27FC236}">
                  <a16:creationId xmlns:a16="http://schemas.microsoft.com/office/drawing/2014/main" id="{1442E21B-262E-6841-A7A1-9023C92BB8BC}"/>
                </a:ext>
              </a:extLst>
            </p:cNvPr>
            <p:cNvSpPr/>
            <p:nvPr/>
          </p:nvSpPr>
          <p:spPr>
            <a:xfrm>
              <a:off x="896764" y="1732048"/>
              <a:ext cx="2365216" cy="1246648"/>
            </a:xfrm>
            <a:prstGeom prst="wedgeRoundRectCallout">
              <a:avLst>
                <a:gd name="adj1" fmla="val -61325"/>
                <a:gd name="adj2" fmla="val -10815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4486B-66F6-6C4F-8BC5-9B0E66364A9D}"/>
                </a:ext>
              </a:extLst>
            </p:cNvPr>
            <p:cNvSpPr txBox="1"/>
            <p:nvPr/>
          </p:nvSpPr>
          <p:spPr>
            <a:xfrm>
              <a:off x="896764" y="1519286"/>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calculation</a:t>
              </a:r>
              <a:br>
                <a:rPr lang="en-US" sz="2800" dirty="0">
                  <a:solidFill>
                    <a:schemeClr val="bg1"/>
                  </a:solidFill>
                </a:rPr>
              </a:br>
              <a:r>
                <a:rPr lang="en-US" sz="2000" dirty="0">
                  <a:solidFill>
                    <a:schemeClr val="bg1"/>
                  </a:solidFill>
                </a:rPr>
                <a:t>(can include data from other columns)</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grpSp>
        <p:nvGrpSpPr>
          <p:cNvPr id="19" name="Group 18">
            <a:extLst>
              <a:ext uri="{FF2B5EF4-FFF2-40B4-BE49-F238E27FC236}">
                <a16:creationId xmlns:a16="http://schemas.microsoft.com/office/drawing/2014/main" id="{FF950A0A-828C-7D4F-B731-2554ADA3B26A}"/>
              </a:ext>
            </a:extLst>
          </p:cNvPr>
          <p:cNvGrpSpPr/>
          <p:nvPr/>
        </p:nvGrpSpPr>
        <p:grpSpPr>
          <a:xfrm>
            <a:off x="2915460" y="3769062"/>
            <a:ext cx="2899028" cy="1046440"/>
            <a:chOff x="896764" y="1595706"/>
            <a:chExt cx="2365216" cy="1509150"/>
          </a:xfrm>
        </p:grpSpPr>
        <p:sp>
          <p:nvSpPr>
            <p:cNvPr id="20" name="Rounded Rectangular Callout 19">
              <a:extLst>
                <a:ext uri="{FF2B5EF4-FFF2-40B4-BE49-F238E27FC236}">
                  <a16:creationId xmlns:a16="http://schemas.microsoft.com/office/drawing/2014/main" id="{9A7C6980-D9CF-CA47-9AF1-58A6EF64972A}"/>
                </a:ext>
              </a:extLst>
            </p:cNvPr>
            <p:cNvSpPr/>
            <p:nvPr/>
          </p:nvSpPr>
          <p:spPr>
            <a:xfrm>
              <a:off x="896764" y="1732048"/>
              <a:ext cx="2365216" cy="1246648"/>
            </a:xfrm>
            <a:prstGeom prst="wedgeRoundRectCallout">
              <a:avLst>
                <a:gd name="adj1" fmla="val 45582"/>
                <a:gd name="adj2" fmla="val -13119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BCCB83-6AA7-D243-819B-5E3F0D95A88D}"/>
                </a:ext>
              </a:extLst>
            </p:cNvPr>
            <p:cNvSpPr txBox="1"/>
            <p:nvPr/>
          </p:nvSpPr>
          <p:spPr>
            <a:xfrm>
              <a:off x="896764" y="1595706"/>
              <a:ext cx="2365216" cy="1509150"/>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new column name</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1304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008446" y="2693503"/>
            <a:ext cx="9930572" cy="1026320"/>
            <a:chOff x="2080825" y="3162925"/>
            <a:chExt cx="8090002" cy="1025283"/>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953143"/>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mutate(</a:t>
              </a:r>
              <a:r>
                <a:rPr lang="en-US" sz="2800" dirty="0">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A0C283"/>
                  </a:solidFill>
                  <a:latin typeface="Consolas" panose="020B0609020204030204" pitchFamily="49" charset="0"/>
                  <a:ea typeface="Monaco" charset="0"/>
                  <a:cs typeface="Consolas" panose="020B0609020204030204" pitchFamily="49" charset="0"/>
                </a:rPr>
                <a:t>col_rec_tat_mins</a:t>
              </a:r>
              <a:r>
                <a:rPr lang="en-US" sz="2800" dirty="0">
                  <a:solidFill>
                    <a:srgbClr val="A0C283"/>
                  </a:solidFill>
                  <a:latin typeface="Consolas" panose="020B0609020204030204" pitchFamily="49" charset="0"/>
                  <a:ea typeface="Monaco" charset="0"/>
                  <a:cs typeface="Consolas" panose="020B0609020204030204" pitchFamily="49" charset="0"/>
                </a:rPr>
                <a:t> = </a:t>
              </a:r>
              <a:r>
                <a:rPr lang="en-US" sz="2800" dirty="0" err="1">
                  <a:solidFill>
                    <a:srgbClr val="A0C283"/>
                  </a:solidFill>
                  <a:latin typeface="Consolas" panose="020B0609020204030204" pitchFamily="49" charset="0"/>
                  <a:ea typeface="Monaco" charset="0"/>
                  <a:cs typeface="Consolas" panose="020B0609020204030204" pitchFamily="49" charset="0"/>
                </a:rPr>
                <a:t>col_rec_tat</a:t>
              </a:r>
              <a:r>
                <a:rPr lang="en-US" sz="2800" dirty="0">
                  <a:solidFill>
                    <a:srgbClr val="A0C283"/>
                  </a:solidFill>
                  <a:latin typeface="Consolas" panose="020B0609020204030204" pitchFamily="49" charset="0"/>
                  <a:ea typeface="Monaco" charset="0"/>
                  <a:cs typeface="Consolas" panose="020B0609020204030204" pitchFamily="49" charset="0"/>
                </a:rPr>
                <a:t> * 60</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7200"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new calculated columns.</a:t>
            </a:r>
            <a:endParaRPr lang="en-US" sz="2800" dirty="0">
              <a:effectLst/>
            </a:endParaRPr>
          </a:p>
        </p:txBody>
      </p:sp>
      <p:pic>
        <p:nvPicPr>
          <p:cNvPr id="18" name="Picture 17"/>
          <p:cNvPicPr>
            <a:picLocks noChangeAspect="1"/>
          </p:cNvPicPr>
          <p:nvPr/>
        </p:nvPicPr>
        <p:blipFill rotWithShape="1">
          <a:blip r:embed="rId3"/>
          <a:srcRect t="44504"/>
          <a:stretch/>
        </p:blipFill>
        <p:spPr>
          <a:xfrm rot="16200000">
            <a:off x="4750966" y="4665145"/>
            <a:ext cx="596733" cy="1188050"/>
          </a:xfrm>
          <a:prstGeom prst="rect">
            <a:avLst/>
          </a:prstGeom>
        </p:spPr>
      </p:pic>
      <p:graphicFrame>
        <p:nvGraphicFramePr>
          <p:cNvPr id="14" name="Table 13">
            <a:extLst>
              <a:ext uri="{FF2B5EF4-FFF2-40B4-BE49-F238E27FC236}">
                <a16:creationId xmlns:a16="http://schemas.microsoft.com/office/drawing/2014/main" id="{318C470F-0F77-204A-AB33-A7ADFE1F8FBB}"/>
              </a:ext>
            </a:extLst>
          </p:cNvPr>
          <p:cNvGraphicFramePr>
            <a:graphicFrameLocks noGrp="1"/>
          </p:cNvGraphicFramePr>
          <p:nvPr>
            <p:extLst>
              <p:ext uri="{D42A27DB-BD31-4B8C-83A1-F6EECF244321}">
                <p14:modId xmlns:p14="http://schemas.microsoft.com/office/powerpoint/2010/main" val="3175115817"/>
              </p:ext>
            </p:extLst>
          </p:nvPr>
        </p:nvGraphicFramePr>
        <p:xfrm>
          <a:off x="1008446" y="4062647"/>
          <a:ext cx="3004738"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tblGrid>
              <a:tr h="751663">
                <a:tc>
                  <a:txBody>
                    <a:bodyPr/>
                    <a:lstStyle/>
                    <a:p>
                      <a:pPr algn="ctr" fontAlgn="t"/>
                      <a:r>
                        <a:rPr lang="en-US" sz="2400" b="1" i="0" u="none" strike="noStrike" dirty="0" err="1">
                          <a:solidFill>
                            <a:schemeClr val="bg1"/>
                          </a:solidFill>
                          <a:effectLst/>
                          <a:latin typeface="Tw Cen MT" panose="020B0602020104020603" pitchFamily="34" charset="77"/>
                        </a:rPr>
                        <a:t>mrn</a:t>
                      </a:r>
                      <a:endParaRPr lang="en-US" sz="2400" b="1" i="0" u="none" strike="noStrike" dirty="0">
                        <a:solidFill>
                          <a:schemeClr val="bg1"/>
                        </a:solidFill>
                        <a:effectLst/>
                        <a:latin typeface="Tw Cen MT" panose="020B0602020104020603" pitchFamily="34" charset="77"/>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400" b="1" i="0" u="none" strike="noStrike" dirty="0" err="1">
                          <a:solidFill>
                            <a:schemeClr val="bg1"/>
                          </a:solidFill>
                          <a:effectLst/>
                          <a:latin typeface="Tw Cen MT" panose="020B0602020104020603" pitchFamily="34" charset="77"/>
                        </a:rPr>
                        <a:t>col_rec_tat</a:t>
                      </a:r>
                      <a:endParaRPr lang="en-US" sz="2400" b="1" i="0" u="none" strike="noStrike" dirty="0">
                        <a:solidFill>
                          <a:schemeClr val="bg1"/>
                        </a:solidFill>
                        <a:effectLst/>
                        <a:latin typeface="Tw Cen MT" panose="020B0602020104020603" pitchFamily="34" charset="77"/>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15" name="Table 14">
            <a:extLst>
              <a:ext uri="{FF2B5EF4-FFF2-40B4-BE49-F238E27FC236}">
                <a16:creationId xmlns:a16="http://schemas.microsoft.com/office/drawing/2014/main" id="{62240B99-9A07-D441-8603-B8244FCA3BDA}"/>
              </a:ext>
            </a:extLst>
          </p:cNvPr>
          <p:cNvGraphicFramePr>
            <a:graphicFrameLocks noGrp="1"/>
          </p:cNvGraphicFramePr>
          <p:nvPr>
            <p:extLst>
              <p:ext uri="{D42A27DB-BD31-4B8C-83A1-F6EECF244321}">
                <p14:modId xmlns:p14="http://schemas.microsoft.com/office/powerpoint/2010/main" val="2989637941"/>
              </p:ext>
            </p:extLst>
          </p:nvPr>
        </p:nvGraphicFramePr>
        <p:xfrm>
          <a:off x="6085480" y="4081294"/>
          <a:ext cx="5348565" cy="2355755"/>
        </p:xfrm>
        <a:graphic>
          <a:graphicData uri="http://schemas.openxmlformats.org/drawingml/2006/table">
            <a:tbl>
              <a:tblPr/>
              <a:tblGrid>
                <a:gridCol w="1496757">
                  <a:extLst>
                    <a:ext uri="{9D8B030D-6E8A-4147-A177-3AD203B41FA5}">
                      <a16:colId xmlns:a16="http://schemas.microsoft.com/office/drawing/2014/main" val="2953353645"/>
                    </a:ext>
                  </a:extLst>
                </a:gridCol>
                <a:gridCol w="1626499">
                  <a:extLst>
                    <a:ext uri="{9D8B030D-6E8A-4147-A177-3AD203B41FA5}">
                      <a16:colId xmlns:a16="http://schemas.microsoft.com/office/drawing/2014/main" val="2850260362"/>
                    </a:ext>
                  </a:extLst>
                </a:gridCol>
                <a:gridCol w="2225309">
                  <a:extLst>
                    <a:ext uri="{9D8B030D-6E8A-4147-A177-3AD203B41FA5}">
                      <a16:colId xmlns:a16="http://schemas.microsoft.com/office/drawing/2014/main" val="2986944758"/>
                    </a:ext>
                  </a:extLst>
                </a:gridCol>
              </a:tblGrid>
              <a:tr h="751663">
                <a:tc>
                  <a:txBody>
                    <a:bodyPr/>
                    <a:lstStyle/>
                    <a:p>
                      <a:pPr algn="ctr" fontAlgn="t"/>
                      <a:r>
                        <a:rPr lang="en-US" sz="2400" b="1" i="0" u="none" strike="noStrike" dirty="0" err="1">
                          <a:solidFill>
                            <a:schemeClr val="bg1"/>
                          </a:solidFill>
                          <a:effectLst/>
                          <a:latin typeface="Tw Cen MT" panose="020B0602020104020603" pitchFamily="34" charset="77"/>
                        </a:rPr>
                        <a:t>mrn</a:t>
                      </a:r>
                      <a:endParaRPr lang="en-US" sz="2400" b="1" i="0" u="none" strike="noStrike" dirty="0">
                        <a:solidFill>
                          <a:schemeClr val="bg1"/>
                        </a:solidFill>
                        <a:effectLst/>
                        <a:latin typeface="Tw Cen MT" panose="020B0602020104020603" pitchFamily="34" charset="77"/>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400" b="1" i="0" u="none" strike="noStrike" dirty="0" err="1">
                          <a:solidFill>
                            <a:schemeClr val="bg1"/>
                          </a:solidFill>
                          <a:effectLst/>
                          <a:latin typeface="Tw Cen MT" panose="020B0602020104020603" pitchFamily="34" charset="77"/>
                        </a:rPr>
                        <a:t>col_rec_tat</a:t>
                      </a:r>
                      <a:endParaRPr lang="en-US" sz="2400" b="1" i="0" u="none" strike="noStrike" dirty="0">
                        <a:solidFill>
                          <a:schemeClr val="bg1"/>
                        </a:solidFill>
                        <a:effectLst/>
                        <a:latin typeface="Tw Cen MT" panose="020B0602020104020603" pitchFamily="34" charset="77"/>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Tw Cen MT" panose="020B0602020104020603" pitchFamily="34" charset="77"/>
                        </a:rPr>
                        <a:t>col_rec_tat_mins</a:t>
                      </a:r>
                      <a:endParaRPr lang="en-US" sz="2400" b="1" i="0" u="none" strike="noStrike" dirty="0">
                        <a:solidFill>
                          <a:srgbClr val="FFFFFF"/>
                        </a:solidFill>
                        <a:effectLst/>
                        <a:latin typeface="Tw Cen MT" panose="020B0602020104020603" pitchFamily="34" charset="77"/>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Tw Cen MT" panose="020B0602020104020603" pitchFamily="34" charset="77"/>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Tw Cen MT" panose="020B0602020104020603" pitchFamily="34" charset="77"/>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a:solidFill>
                            <a:srgbClr val="000000"/>
                          </a:solidFill>
                          <a:effectLst/>
                          <a:latin typeface="Tw Cen MT" panose="020B0602020104020603" pitchFamily="34" charset="77"/>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Tw Cen MT" panose="020B0602020104020603" pitchFamily="34" charset="77"/>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400" b="0" i="0" u="none" strike="noStrike" dirty="0">
                          <a:solidFill>
                            <a:srgbClr val="000000"/>
                          </a:solidFill>
                          <a:effectLst/>
                          <a:latin typeface="Tw Cen MT" panose="020B0602020104020603" pitchFamily="34" charset="77"/>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400" b="0" i="0" u="none" strike="noStrike" dirty="0">
                          <a:solidFill>
                            <a:srgbClr val="000000"/>
                          </a:solidFill>
                          <a:effectLst/>
                          <a:latin typeface="Tw Cen MT" panose="020B0602020104020603" pitchFamily="34" charset="77"/>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Tw Cen MT" panose="020B0602020104020603" pitchFamily="34" charset="77"/>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76717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dirty="0" err="1">
                <a:solidFill>
                  <a:srgbClr val="0070C0"/>
                </a:solidFill>
                <a:latin typeface="Consolas" panose="020B0609020204030204" pitchFamily="49" charset="0"/>
                <a:ea typeface="Monaco" charset="0"/>
                <a:cs typeface="Consolas" panose="020B0609020204030204" pitchFamily="49" charset="0"/>
              </a:rPr>
              <a:t>Transform.Rmd</a:t>
            </a:r>
            <a:r>
              <a:rPr lang="en-US" sz="4400" dirty="0"/>
              <a:t> and work through the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2800" dirty="0">
                <a:latin typeface="Consolas" panose="020B0609020204030204" pitchFamily="49" charset="0"/>
              </a:rPr>
              <a:t>select()</a:t>
            </a:r>
            <a:r>
              <a:rPr lang="en-US" sz="3200" dirty="0"/>
              <a:t> subsets columns by name</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797091735"/>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1174493359"/>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filter()</a:t>
            </a:r>
            <a:r>
              <a:rPr lang="en-US" sz="3200" dirty="0"/>
              <a:t> subsets rows by a logical condition</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a:t>
            </a:r>
            <a:r>
              <a:rPr lang="en-US" sz="3200" dirty="0" err="1"/>
              <a:t>dplyr</a:t>
            </a:r>
            <a:r>
              <a:rPr lang="en-US" sz="3200" dirty="0"/>
              <a:t> functions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mutate()</a:t>
            </a:r>
            <a:r>
              <a:rPr lang="en-US" sz="3200" dirty="0"/>
              <a:t> creates new calculated columns</a:t>
            </a:r>
            <a:endParaRPr lang="en-US" sz="3200" dirty="0">
              <a:latin typeface="Consolas" panose="020B0609020204030204" pitchFamily="49" charset="0"/>
            </a:endParaRPr>
          </a:p>
        </p:txBody>
      </p:sp>
      <p:pic>
        <p:nvPicPr>
          <p:cNvPr id="2" name="Picture 1">
            <a:extLst>
              <a:ext uri="{FF2B5EF4-FFF2-40B4-BE49-F238E27FC236}">
                <a16:creationId xmlns:a16="http://schemas.microsoft.com/office/drawing/2014/main" id="{FDFC1D01-BDD7-0042-AFB6-30DDF0BB1055}"/>
              </a:ext>
            </a:extLst>
          </p:cNvPr>
          <p:cNvPicPr>
            <a:picLocks noChangeAspect="1"/>
          </p:cNvPicPr>
          <p:nvPr/>
        </p:nvPicPr>
        <p:blipFill>
          <a:blip r:embed="rId5"/>
          <a:stretch>
            <a:fillRect/>
          </a:stretch>
        </p:blipFill>
        <p:spPr>
          <a:xfrm>
            <a:off x="303045" y="5539309"/>
            <a:ext cx="3365352" cy="656783"/>
          </a:xfrm>
          <a:prstGeom prst="rect">
            <a:avLst/>
          </a:prstGeom>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3" name="Picture 2">
            <a:extLst>
              <a:ext uri="{FF2B5EF4-FFF2-40B4-BE49-F238E27FC236}">
                <a16:creationId xmlns:a16="http://schemas.microsoft.com/office/drawing/2014/main" id="{EDF19919-EBF9-074A-9B39-DE7801B3D5FA}"/>
              </a:ext>
            </a:extLst>
          </p:cNvPr>
          <p:cNvPicPr>
            <a:picLocks noChangeAspect="1"/>
          </p:cNvPicPr>
          <p:nvPr/>
        </p:nvPicPr>
        <p:blipFill rotWithShape="1">
          <a:blip r:embed="rId3"/>
          <a:srcRect r="54023"/>
          <a:stretch/>
        </p:blipFill>
        <p:spPr>
          <a:xfrm>
            <a:off x="6303889" y="2088571"/>
            <a:ext cx="2341480" cy="1409700"/>
          </a:xfrm>
          <a:prstGeom prst="rect">
            <a:avLst/>
          </a:prstGeom>
        </p:spPr>
      </p:pic>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4"/>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5"/>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6"/>
          <a:stretch>
            <a:fillRect/>
          </a:stretch>
        </p:blipFill>
        <p:spPr>
          <a:xfrm>
            <a:off x="6303889" y="3533586"/>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7"/>
          <a:stretch>
            <a:fillRect/>
          </a:stretch>
        </p:blipFill>
        <p:spPr>
          <a:xfrm>
            <a:off x="8107077" y="471573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1" name="Rectangle 10">
            <a:extLst>
              <a:ext uri="{FF2B5EF4-FFF2-40B4-BE49-F238E27FC236}">
                <a16:creationId xmlns:a16="http://schemas.microsoft.com/office/drawing/2014/main" id="{F03CE2ED-80A5-794D-B6F4-C2901772EA42}"/>
              </a:ext>
            </a:extLst>
          </p:cNvPr>
          <p:cNvSpPr/>
          <p:nvPr/>
        </p:nvSpPr>
        <p:spPr>
          <a:xfrm>
            <a:off x="9275689" y="2147090"/>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
        <p:nvSpPr>
          <p:cNvPr id="12" name="Rectangle 11">
            <a:extLst>
              <a:ext uri="{FF2B5EF4-FFF2-40B4-BE49-F238E27FC236}">
                <a16:creationId xmlns:a16="http://schemas.microsoft.com/office/drawing/2014/main" id="{1F0D84D7-96D9-FA4F-B3AB-7B4DE9DC82BF}"/>
              </a:ext>
            </a:extLst>
          </p:cNvPr>
          <p:cNvSpPr/>
          <p:nvPr/>
        </p:nvSpPr>
        <p:spPr>
          <a:xfrm>
            <a:off x="9275689" y="3533586"/>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75688" y="471573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3"/>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79745" y="5944470"/>
            <a:ext cx="8232510" cy="954107"/>
          </a:xfrm>
          <a:prstGeom prst="rect">
            <a:avLst/>
          </a:prstGeom>
        </p:spPr>
        <p:txBody>
          <a:bodyPr wrap="none">
            <a:spAutoFit/>
          </a:bodyPr>
          <a:lstStyle/>
          <a:p>
            <a:r>
              <a:rPr lang="en-US" sz="2800" dirty="0">
                <a:hlinkClick r:id="rId4"/>
              </a:rPr>
              <a:t>https://skadauke.github.io/intro-to-r-for-clinicians-chop/</a:t>
            </a:r>
            <a:endParaRPr lang="en-US" sz="2800" dirty="0"/>
          </a:p>
          <a:p>
            <a:endParaRPr lang="en-US" sz="2800" dirty="0"/>
          </a:p>
        </p:txBody>
      </p:sp>
      <p:pic>
        <p:nvPicPr>
          <p:cNvPr id="10" name="Picture 9">
            <a:extLst>
              <a:ext uri="{FF2B5EF4-FFF2-40B4-BE49-F238E27FC236}">
                <a16:creationId xmlns:a16="http://schemas.microsoft.com/office/drawing/2014/main" id="{4DC016AC-369D-EE43-B744-B4A3839BF8B3}"/>
              </a:ext>
            </a:extLst>
          </p:cNvPr>
          <p:cNvPicPr>
            <a:picLocks noChangeAspect="1"/>
          </p:cNvPicPr>
          <p:nvPr/>
        </p:nvPicPr>
        <p:blipFill>
          <a:blip r:embed="rId5"/>
          <a:stretch>
            <a:fillRect/>
          </a:stretch>
        </p:blipFill>
        <p:spPr>
          <a:xfrm>
            <a:off x="96329" y="2190641"/>
            <a:ext cx="5035020" cy="2891540"/>
          </a:xfrm>
          <a:prstGeom prst="rect">
            <a:avLst/>
          </a:prstGeom>
        </p:spPr>
      </p:pic>
      <p:pic>
        <p:nvPicPr>
          <p:cNvPr id="11" name="Picture 10">
            <a:extLst>
              <a:ext uri="{FF2B5EF4-FFF2-40B4-BE49-F238E27FC236}">
                <a16:creationId xmlns:a16="http://schemas.microsoft.com/office/drawing/2014/main" id="{0DB2D431-700C-A44B-885A-0415F88A9FCB}"/>
              </a:ext>
            </a:extLst>
          </p:cNvPr>
          <p:cNvPicPr>
            <a:picLocks noChangeAspect="1"/>
          </p:cNvPicPr>
          <p:nvPr/>
        </p:nvPicPr>
        <p:blipFill>
          <a:blip r:embed="rId6"/>
          <a:stretch>
            <a:fillRect/>
          </a:stretch>
        </p:blipFill>
        <p:spPr>
          <a:xfrm>
            <a:off x="2152579" y="2904794"/>
            <a:ext cx="952500" cy="952500"/>
          </a:xfrm>
          <a:prstGeom prst="rect">
            <a:avLst/>
          </a:prstGeom>
        </p:spPr>
      </p:pic>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E9CC9-B699-6B48-BF1A-33F72ADA8140}"/>
              </a:ext>
            </a:extLst>
          </p:cNvPr>
          <p:cNvSpPr>
            <a:spLocks noGrp="1"/>
          </p:cNvSpPr>
          <p:nvPr>
            <p:ph idx="1"/>
          </p:nvPr>
        </p:nvSpPr>
        <p:spPr>
          <a:xfrm>
            <a:off x="4329953" y="2074478"/>
            <a:ext cx="7064188" cy="4102485"/>
          </a:xfrm>
        </p:spPr>
        <p:txBody>
          <a:bodyPr>
            <a:normAutofit/>
          </a:bodyPr>
          <a:lstStyle/>
          <a:p>
            <a:pPr marL="0" indent="0" algn="ctr">
              <a:buNone/>
            </a:pPr>
            <a:endParaRPr lang="en-US" sz="3200" b="1" dirty="0"/>
          </a:p>
          <a:p>
            <a:pPr marL="0" indent="0" algn="ctr">
              <a:buNone/>
            </a:pPr>
            <a:endParaRPr lang="en-US" sz="3200" b="1" dirty="0"/>
          </a:p>
          <a:p>
            <a:pPr marL="0" indent="0" algn="ctr">
              <a:buNone/>
            </a:pPr>
            <a:r>
              <a:rPr lang="en-US" sz="6000" b="1" dirty="0" err="1"/>
              <a:t>bit.ly</a:t>
            </a:r>
            <a:r>
              <a:rPr lang="en-US" sz="6000" b="1" dirty="0"/>
              <a:t>/</a:t>
            </a:r>
            <a:r>
              <a:rPr lang="en-US" sz="6000" b="1" dirty="0" err="1"/>
              <a:t>chopRusers</a:t>
            </a:r>
            <a:endParaRPr lang="en-US" sz="6000" dirty="0"/>
          </a:p>
          <a:p>
            <a:pPr marL="0" indent="0">
              <a:buNone/>
            </a:pPr>
            <a:endParaRPr lang="en-US" sz="2400" dirty="0"/>
          </a:p>
          <a:p>
            <a:pPr marL="0" indent="0">
              <a:buNone/>
            </a:pPr>
            <a:endParaRPr lang="en-US" sz="3200" b="1" dirty="0"/>
          </a:p>
          <a:p>
            <a:pPr marL="0" indent="0">
              <a:buNone/>
            </a:pPr>
            <a:endParaRPr lang="en-US" sz="3200" dirty="0"/>
          </a:p>
        </p:txBody>
      </p:sp>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797859" y="1964802"/>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fontScale="90000"/>
          </a:bodyPr>
          <a:lstStyle/>
          <a:p>
            <a:r>
              <a:rPr lang="en-US" dirty="0"/>
              <a:t>Get involved with the CHOPR User Group</a:t>
            </a:r>
          </a:p>
        </p:txBody>
      </p:sp>
    </p:spTree>
    <p:extLst>
      <p:ext uri="{BB962C8B-B14F-4D97-AF65-F5344CB8AC3E}">
        <p14:creationId xmlns:p14="http://schemas.microsoft.com/office/powerpoint/2010/main" val="38022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Subsetting</a:t>
            </a:r>
            <a:r>
              <a:rPr lang="en-US" dirty="0">
                <a:latin typeface="+mn-lt"/>
              </a:rPr>
              <a:t> data</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6" y="648955"/>
            <a:ext cx="1853364" cy="2780045"/>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1291726" y="3552028"/>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3"/>
            <a:ext cx="1854297" cy="2777838"/>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5010868" y="3565883"/>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pic>
        <p:nvPicPr>
          <p:cNvPr id="5" name="Picture 4" descr="hex sticker logo for the R For Data Science Online Learning Community">
            <a:extLst>
              <a:ext uri="{FF2B5EF4-FFF2-40B4-BE49-F238E27FC236}">
                <a16:creationId xmlns:a16="http://schemas.microsoft.com/office/drawing/2014/main" id="{AC0712F1-478E-0045-A108-882FCA6403E1}"/>
              </a:ext>
            </a:extLst>
          </p:cNvPr>
          <p:cNvPicPr>
            <a:picLocks noChangeAspect="1"/>
          </p:cNvPicPr>
          <p:nvPr/>
        </p:nvPicPr>
        <p:blipFill>
          <a:blip r:embed="rId7"/>
          <a:stretch>
            <a:fillRect/>
          </a:stretch>
        </p:blipFill>
        <p:spPr>
          <a:xfrm>
            <a:off x="1866377" y="4075166"/>
            <a:ext cx="2352019" cy="2352019"/>
          </a:xfrm>
          <a:prstGeom prst="rect">
            <a:avLst/>
          </a:prstGeom>
        </p:spPr>
      </p:pic>
      <p:sp>
        <p:nvSpPr>
          <p:cNvPr id="8" name="TextBox 7">
            <a:extLst>
              <a:ext uri="{FF2B5EF4-FFF2-40B4-BE49-F238E27FC236}">
                <a16:creationId xmlns:a16="http://schemas.microsoft.com/office/drawing/2014/main" id="{4EE566DB-DE30-714A-93C5-7EBD5D5C8898}"/>
              </a:ext>
            </a:extLst>
          </p:cNvPr>
          <p:cNvSpPr txBox="1"/>
          <p:nvPr/>
        </p:nvSpPr>
        <p:spPr>
          <a:xfrm>
            <a:off x="5010868" y="5066509"/>
            <a:ext cx="2494273" cy="400110"/>
          </a:xfrm>
          <a:prstGeom prst="rect">
            <a:avLst/>
          </a:prstGeom>
          <a:noFill/>
        </p:spPr>
        <p:txBody>
          <a:bodyPr wrap="none" rtlCol="0">
            <a:spAutoFit/>
          </a:bodyPr>
          <a:lstStyle/>
          <a:p>
            <a:r>
              <a:rPr lang="en-US" sz="2000" dirty="0">
                <a:hlinkClick r:id="rId8"/>
              </a:rPr>
              <a:t>https://rfordatasci.org</a:t>
            </a:r>
            <a:endParaRPr lang="en-US" sz="2000" dirty="0"/>
          </a:p>
        </p:txBody>
      </p:sp>
    </p:spTree>
    <p:extLst>
      <p:ext uri="{BB962C8B-B14F-4D97-AF65-F5344CB8AC3E}">
        <p14:creationId xmlns:p14="http://schemas.microsoft.com/office/powerpoint/2010/main" val="256403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Tidy Tuesday logo">
            <a:extLst>
              <a:ext uri="{FF2B5EF4-FFF2-40B4-BE49-F238E27FC236}">
                <a16:creationId xmlns:a16="http://schemas.microsoft.com/office/drawing/2014/main" id="{2ECE9CC9-B699-6B48-BF1A-33F72ADA8140}"/>
              </a:ext>
            </a:extLst>
          </p:cNvPr>
          <p:cNvSpPr>
            <a:spLocks noGrp="1"/>
          </p:cNvSpPr>
          <p:nvPr>
            <p:ph idx="1"/>
          </p:nvPr>
        </p:nvSpPr>
        <p:spPr>
          <a:xfrm>
            <a:off x="1024128" y="2074478"/>
            <a:ext cx="10370013" cy="4102485"/>
          </a:xfrm>
        </p:spPr>
        <p:txBody>
          <a:bodyPr>
            <a:normAutofit/>
          </a:bodyPr>
          <a:lstStyle/>
          <a:p>
            <a:pPr marL="0" indent="0" algn="ctr">
              <a:buNone/>
            </a:pPr>
            <a:endParaRPr lang="en-US" sz="3200" b="1" dirty="0"/>
          </a:p>
          <a:p>
            <a:pPr marL="0" indent="0" algn="ctr">
              <a:buNone/>
            </a:pPr>
            <a:endParaRPr lang="en-US" sz="3200" b="1" dirty="0"/>
          </a:p>
          <a:p>
            <a:pPr marL="0" indent="0">
              <a:buNone/>
            </a:pPr>
            <a:endParaRPr lang="en-US" sz="2400" dirty="0"/>
          </a:p>
          <a:p>
            <a:pPr marL="0" indent="0">
              <a:buNone/>
            </a:pPr>
            <a:endParaRPr lang="en-US" sz="3200" b="1" dirty="0"/>
          </a:p>
          <a:p>
            <a:pPr marL="0" indent="0">
              <a:buNone/>
            </a:pPr>
            <a:endParaRPr lang="en-US" sz="3200" dirty="0"/>
          </a:p>
        </p:txBody>
      </p:sp>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Participate in #</a:t>
            </a:r>
            <a:r>
              <a:rPr lang="en-US" dirty="0" err="1"/>
              <a:t>TidyTuesday</a:t>
            </a:r>
            <a:endParaRPr lang="en-US" dirty="0"/>
          </a:p>
        </p:txBody>
      </p:sp>
      <p:pic>
        <p:nvPicPr>
          <p:cNvPr id="7" name="Picture 6" descr="Text&#10;&#10;Description automatically generated">
            <a:extLst>
              <a:ext uri="{FF2B5EF4-FFF2-40B4-BE49-F238E27FC236}">
                <a16:creationId xmlns:a16="http://schemas.microsoft.com/office/drawing/2014/main" id="{C01F0AE6-5696-174B-9DBD-8E869E2554FA}"/>
              </a:ext>
            </a:extLst>
          </p:cNvPr>
          <p:cNvPicPr>
            <a:picLocks noChangeAspect="1"/>
          </p:cNvPicPr>
          <p:nvPr/>
        </p:nvPicPr>
        <p:blipFill>
          <a:blip r:embed="rId3"/>
          <a:stretch>
            <a:fillRect/>
          </a:stretch>
        </p:blipFill>
        <p:spPr>
          <a:xfrm>
            <a:off x="1219200" y="1592687"/>
            <a:ext cx="9753600" cy="4876800"/>
          </a:xfrm>
          <a:prstGeom prst="rect">
            <a:avLst/>
          </a:prstGeom>
        </p:spPr>
      </p:pic>
    </p:spTree>
    <p:extLst>
      <p:ext uri="{BB962C8B-B14F-4D97-AF65-F5344CB8AC3E}">
        <p14:creationId xmlns:p14="http://schemas.microsoft.com/office/powerpoint/2010/main" val="3815382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E9CC9-B699-6B48-BF1A-33F72ADA8140}"/>
              </a:ext>
            </a:extLst>
          </p:cNvPr>
          <p:cNvSpPr>
            <a:spLocks noGrp="1"/>
          </p:cNvSpPr>
          <p:nvPr>
            <p:ph idx="1"/>
          </p:nvPr>
        </p:nvSpPr>
        <p:spPr>
          <a:xfrm>
            <a:off x="4329953" y="2074478"/>
            <a:ext cx="7064188" cy="4102485"/>
          </a:xfrm>
        </p:spPr>
        <p:txBody>
          <a:bodyPr>
            <a:normAutofit/>
          </a:bodyPr>
          <a:lstStyle/>
          <a:p>
            <a:pPr marL="0" indent="0" algn="ctr">
              <a:buNone/>
            </a:pPr>
            <a:endParaRPr lang="en-US" sz="3200" b="1" dirty="0"/>
          </a:p>
          <a:p>
            <a:pPr marL="0" indent="0" algn="ctr">
              <a:buNone/>
            </a:pPr>
            <a:endParaRPr lang="en-US" sz="3200" b="1" dirty="0"/>
          </a:p>
          <a:p>
            <a:pPr marL="0" indent="0" algn="ctr">
              <a:buNone/>
            </a:pPr>
            <a:r>
              <a:rPr lang="en-US" sz="3200" dirty="0"/>
              <a:t>Email </a:t>
            </a:r>
            <a:r>
              <a:rPr lang="en-US" sz="3200" dirty="0">
                <a:hlinkClick r:id="rId3"/>
              </a:rPr>
              <a:t>franzenr@chop.edu</a:t>
            </a:r>
            <a:r>
              <a:rPr lang="en-US" sz="3200" dirty="0"/>
              <a:t> if you’re game to help or want to learn more. </a:t>
            </a:r>
          </a:p>
          <a:p>
            <a:pPr marL="0" indent="0">
              <a:buNone/>
            </a:pPr>
            <a:endParaRPr lang="en-US" sz="2400" dirty="0"/>
          </a:p>
          <a:p>
            <a:pPr marL="0" indent="0">
              <a:buNone/>
            </a:pPr>
            <a:endParaRPr lang="en-US" sz="3200" b="1" dirty="0"/>
          </a:p>
          <a:p>
            <a:pPr marL="0" indent="0">
              <a:buNone/>
            </a:pPr>
            <a:endParaRPr lang="en-US" sz="3200" dirty="0"/>
          </a:p>
        </p:txBody>
      </p:sp>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Help us update our slides</a:t>
            </a:r>
          </a:p>
        </p:txBody>
      </p:sp>
      <p:pic>
        <p:nvPicPr>
          <p:cNvPr id="5" name="Picture 4" descr="Logo&#10;&#10;Description automatically generated">
            <a:extLst>
              <a:ext uri="{FF2B5EF4-FFF2-40B4-BE49-F238E27FC236}">
                <a16:creationId xmlns:a16="http://schemas.microsoft.com/office/drawing/2014/main" id="{BEF76A46-7409-3B4F-8F7F-6ED7521EFC6A}"/>
              </a:ext>
            </a:extLst>
          </p:cNvPr>
          <p:cNvPicPr>
            <a:picLocks noChangeAspect="1"/>
          </p:cNvPicPr>
          <p:nvPr/>
        </p:nvPicPr>
        <p:blipFill>
          <a:blip r:embed="rId4"/>
          <a:stretch>
            <a:fillRect/>
          </a:stretch>
        </p:blipFill>
        <p:spPr>
          <a:xfrm>
            <a:off x="1024128" y="2087045"/>
            <a:ext cx="2321218" cy="2683908"/>
          </a:xfrm>
          <a:prstGeom prst="rect">
            <a:avLst/>
          </a:prstGeom>
        </p:spPr>
      </p:pic>
    </p:spTree>
    <p:extLst>
      <p:ext uri="{BB962C8B-B14F-4D97-AF65-F5344CB8AC3E}">
        <p14:creationId xmlns:p14="http://schemas.microsoft.com/office/powerpoint/2010/main" val="1696114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lnSpcReduction="10000"/>
          </a:bodyPr>
          <a:lstStyle/>
          <a:p>
            <a:pPr algn="ctr"/>
            <a:r>
              <a:rPr lang="en-US" sz="3600" dirty="0" err="1"/>
              <a:t>Atu</a:t>
            </a:r>
            <a:r>
              <a:rPr lang="en-US" sz="3600" dirty="0"/>
              <a:t> </a:t>
            </a:r>
            <a:r>
              <a:rPr lang="en-US" sz="3600" dirty="0" err="1"/>
              <a:t>Agawu</a:t>
            </a:r>
            <a:endParaRPr lang="en-US" sz="3600" dirty="0"/>
          </a:p>
          <a:p>
            <a:pPr algn="ctr"/>
            <a:r>
              <a:rPr lang="en-US" sz="3600" dirty="0"/>
              <a:t>Sara </a:t>
            </a:r>
            <a:r>
              <a:rPr lang="en-US" sz="3600" dirty="0" err="1"/>
              <a:t>Mchugh</a:t>
            </a:r>
            <a:r>
              <a:rPr lang="en-US" sz="3600" dirty="0"/>
              <a:t>-grant</a:t>
            </a:r>
          </a:p>
          <a:p>
            <a:pPr algn="ctr"/>
            <a:r>
              <a:rPr lang="en-US" sz="3600" dirty="0"/>
              <a:t>Kelli Cooper</a:t>
            </a:r>
          </a:p>
          <a:p>
            <a:pPr algn="ctr"/>
            <a:r>
              <a:rPr lang="en-US" sz="3600" dirty="0"/>
              <a:t>Rachel Brown</a:t>
            </a:r>
          </a:p>
          <a:p>
            <a:pPr algn="ctr"/>
            <a:r>
              <a:rPr lang="en-US" sz="3600" dirty="0"/>
              <a:t>Rich Hanna</a:t>
            </a:r>
          </a:p>
          <a:p>
            <a:pPr algn="ctr"/>
            <a:r>
              <a:rPr lang="en-US" sz="3600" dirty="0"/>
              <a:t>Rose Hartman</a:t>
            </a:r>
          </a:p>
          <a:p>
            <a:pPr algn="ctr"/>
            <a:r>
              <a:rPr lang="en-US" sz="3600" dirty="0"/>
              <a:t>Joy Payton</a:t>
            </a:r>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23799C12-085F-FD47-B3D7-F5C69A92C1F3}"/>
              </a:ext>
            </a:extLst>
          </p:cNvPr>
          <p:cNvPicPr>
            <a:picLocks noChangeAspect="1"/>
          </p:cNvPicPr>
          <p:nvPr/>
        </p:nvPicPr>
        <p:blipFill rotWithShape="1">
          <a:blip r:embed="rId3"/>
          <a:srcRect l="21178" t="13853" r="28202" b="39173"/>
          <a:stretch/>
        </p:blipFill>
        <p:spPr>
          <a:xfrm>
            <a:off x="8848163" y="2303929"/>
            <a:ext cx="2671483" cy="2885477"/>
          </a:xfrm>
          <a:prstGeom prst="rect">
            <a:avLst/>
          </a:prstGeom>
        </p:spPr>
      </p:pic>
    </p:spTree>
    <p:extLst>
      <p:ext uri="{BB962C8B-B14F-4D97-AF65-F5344CB8AC3E}">
        <p14:creationId xmlns:p14="http://schemas.microsoft.com/office/powerpoint/2010/main" val="9472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7A88-9A03-7147-B2C6-257F4789AA5D}"/>
              </a:ext>
            </a:extLst>
          </p:cNvPr>
          <p:cNvSpPr>
            <a:spLocks noGrp="1"/>
          </p:cNvSpPr>
          <p:nvPr>
            <p:ph type="title"/>
          </p:nvPr>
        </p:nvSpPr>
        <p:spPr/>
        <p:txBody>
          <a:bodyPr/>
          <a:lstStyle/>
          <a:p>
            <a:r>
              <a:rPr lang="en-US" dirty="0" err="1"/>
              <a:t>Subsetting</a:t>
            </a:r>
            <a:r>
              <a:rPr lang="en-US" dirty="0"/>
              <a:t> columns vs rows</a:t>
            </a:r>
          </a:p>
        </p:txBody>
      </p:sp>
      <p:pic>
        <p:nvPicPr>
          <p:cNvPr id="4" name="Picture 3">
            <a:extLst>
              <a:ext uri="{FF2B5EF4-FFF2-40B4-BE49-F238E27FC236}">
                <a16:creationId xmlns:a16="http://schemas.microsoft.com/office/drawing/2014/main" id="{A82A1C24-7761-284A-967D-87BAAD9C61A1}"/>
              </a:ext>
            </a:extLst>
          </p:cNvPr>
          <p:cNvPicPr>
            <a:picLocks noChangeAspect="1"/>
          </p:cNvPicPr>
          <p:nvPr/>
        </p:nvPicPr>
        <p:blipFill>
          <a:blip r:embed="rId3"/>
          <a:stretch>
            <a:fillRect/>
          </a:stretch>
        </p:blipFill>
        <p:spPr>
          <a:xfrm>
            <a:off x="3859924" y="3938028"/>
            <a:ext cx="7772400" cy="2451100"/>
          </a:xfrm>
          <a:prstGeom prst="rect">
            <a:avLst/>
          </a:prstGeom>
        </p:spPr>
      </p:pic>
      <p:pic>
        <p:nvPicPr>
          <p:cNvPr id="5" name="Picture 4">
            <a:extLst>
              <a:ext uri="{FF2B5EF4-FFF2-40B4-BE49-F238E27FC236}">
                <a16:creationId xmlns:a16="http://schemas.microsoft.com/office/drawing/2014/main" id="{9F16F60F-D80B-B449-ACBC-056A74F96289}"/>
              </a:ext>
            </a:extLst>
          </p:cNvPr>
          <p:cNvPicPr>
            <a:picLocks noChangeAspect="1"/>
          </p:cNvPicPr>
          <p:nvPr/>
        </p:nvPicPr>
        <p:blipFill>
          <a:blip r:embed="rId4"/>
          <a:stretch>
            <a:fillRect/>
          </a:stretch>
        </p:blipFill>
        <p:spPr>
          <a:xfrm>
            <a:off x="3859924" y="1572106"/>
            <a:ext cx="6540500" cy="2336800"/>
          </a:xfrm>
          <a:prstGeom prst="rect">
            <a:avLst/>
          </a:prstGeom>
        </p:spPr>
      </p:pic>
      <p:sp>
        <p:nvSpPr>
          <p:cNvPr id="6" name="Rectangle 5">
            <a:extLst>
              <a:ext uri="{FF2B5EF4-FFF2-40B4-BE49-F238E27FC236}">
                <a16:creationId xmlns:a16="http://schemas.microsoft.com/office/drawing/2014/main" id="{D8E6101E-FD99-2A43-BDDB-D4A77660C75B}"/>
              </a:ext>
            </a:extLst>
          </p:cNvPr>
          <p:cNvSpPr/>
          <p:nvPr/>
        </p:nvSpPr>
        <p:spPr>
          <a:xfrm>
            <a:off x="626939" y="232500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select()</a:t>
            </a:r>
            <a:endParaRPr lang="en-US" sz="4800" dirty="0"/>
          </a:p>
        </p:txBody>
      </p:sp>
      <p:sp>
        <p:nvSpPr>
          <p:cNvPr id="7" name="Rectangle 6">
            <a:extLst>
              <a:ext uri="{FF2B5EF4-FFF2-40B4-BE49-F238E27FC236}">
                <a16:creationId xmlns:a16="http://schemas.microsoft.com/office/drawing/2014/main" id="{41E0B6B8-4708-AA48-8A2A-D36CB2A2223D}"/>
              </a:ext>
            </a:extLst>
          </p:cNvPr>
          <p:cNvSpPr/>
          <p:nvPr/>
        </p:nvSpPr>
        <p:spPr>
          <a:xfrm>
            <a:off x="626939" y="4671846"/>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filter()</a:t>
            </a:r>
            <a:endParaRPr lang="en-US" sz="4800" dirty="0"/>
          </a:p>
        </p:txBody>
      </p:sp>
    </p:spTree>
    <p:extLst>
      <p:ext uri="{BB962C8B-B14F-4D97-AF65-F5344CB8AC3E}">
        <p14:creationId xmlns:p14="http://schemas.microsoft.com/office/powerpoint/2010/main" val="117747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select(</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2704"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select()</a:t>
            </a:r>
            <a:endParaRPr lang="en-US" sz="4800" dirty="0"/>
          </a:p>
        </p:txBody>
      </p:sp>
      <p:grpSp>
        <p:nvGrpSpPr>
          <p:cNvPr id="3" name="Group 2">
            <a:extLst>
              <a:ext uri="{FF2B5EF4-FFF2-40B4-BE49-F238E27FC236}">
                <a16:creationId xmlns:a16="http://schemas.microsoft.com/office/drawing/2014/main" id="{819C2F2B-C85D-F84F-B2B0-B352A0D5931C}"/>
              </a:ext>
            </a:extLst>
          </p:cNvPr>
          <p:cNvGrpSpPr/>
          <p:nvPr/>
        </p:nvGrpSpPr>
        <p:grpSpPr>
          <a:xfrm>
            <a:off x="5433584" y="3633408"/>
            <a:ext cx="2797279" cy="1508105"/>
            <a:chOff x="4915485" y="3626111"/>
            <a:chExt cx="2797279" cy="1508105"/>
          </a:xfrm>
        </p:grpSpPr>
        <p:sp>
          <p:nvSpPr>
            <p:cNvPr id="14" name="Rounded Rectangular Callout 13"/>
            <p:cNvSpPr/>
            <p:nvPr/>
          </p:nvSpPr>
          <p:spPr>
            <a:xfrm>
              <a:off x="4915485" y="3756840"/>
              <a:ext cx="2797279" cy="1246648"/>
            </a:xfrm>
            <a:prstGeom prst="wedgeRoundRectCallout">
              <a:avLst>
                <a:gd name="adj1" fmla="val -20614"/>
                <a:gd name="adj2" fmla="val -93779"/>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915486" y="3626111"/>
              <a:ext cx="279727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names of columns to extract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by name.</a:t>
            </a:r>
          </a:p>
        </p:txBody>
      </p:sp>
    </p:spTree>
    <p:extLst>
      <p:ext uri="{BB962C8B-B14F-4D97-AF65-F5344CB8AC3E}">
        <p14:creationId xmlns:p14="http://schemas.microsoft.com/office/powerpoint/2010/main" val="6849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8318"/>
              <a:ext cx="8090002" cy="522691"/>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select(</a:t>
              </a:r>
              <a:r>
                <a:rPr lang="en-US" sz="2800" dirty="0">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mrn</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2"/>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last_name</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2704"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select()</a:t>
            </a:r>
            <a:endParaRPr lang="en-US" sz="4800" dirty="0"/>
          </a:p>
        </p:txBody>
      </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by name.</a:t>
            </a:r>
          </a:p>
        </p:txBody>
      </p:sp>
      <p:pic>
        <p:nvPicPr>
          <p:cNvPr id="16" name="Picture 15"/>
          <p:cNvPicPr>
            <a:picLocks noChangeAspect="1"/>
          </p:cNvPicPr>
          <p:nvPr/>
        </p:nvPicPr>
        <p:blipFill rotWithShape="1">
          <a:blip r:embed="rId3"/>
          <a:srcRect t="44504"/>
          <a:stretch/>
        </p:blipFill>
        <p:spPr>
          <a:xfrm rot="16200000">
            <a:off x="6983527" y="4665758"/>
            <a:ext cx="596733" cy="1188050"/>
          </a:xfrm>
          <a:prstGeom prst="rect">
            <a:avLst/>
          </a:prstGeom>
        </p:spPr>
      </p:pic>
      <p:sp>
        <p:nvSpPr>
          <p:cNvPr id="11" name="Google Shape;196;p22">
            <a:extLst>
              <a:ext uri="{FF2B5EF4-FFF2-40B4-BE49-F238E27FC236}">
                <a16:creationId xmlns:a16="http://schemas.microsoft.com/office/drawing/2014/main" id="{B0B151AC-E28A-1545-8536-97DB41B0C23F}"/>
              </a:ext>
            </a:extLst>
          </p:cNvPr>
          <p:cNvSpPr txBox="1"/>
          <p:nvPr/>
        </p:nvSpPr>
        <p:spPr>
          <a:xfrm>
            <a:off x="1530046" y="3736946"/>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graphicFrame>
        <p:nvGraphicFramePr>
          <p:cNvPr id="14" name="Table 13">
            <a:extLst>
              <a:ext uri="{FF2B5EF4-FFF2-40B4-BE49-F238E27FC236}">
                <a16:creationId xmlns:a16="http://schemas.microsoft.com/office/drawing/2014/main" id="{55C103A7-A45F-3947-B820-E54DB34BA07B}"/>
              </a:ext>
            </a:extLst>
          </p:cNvPr>
          <p:cNvGraphicFramePr>
            <a:graphicFrameLocks noGrp="1"/>
          </p:cNvGraphicFramePr>
          <p:nvPr>
            <p:extLst>
              <p:ext uri="{D42A27DB-BD31-4B8C-83A1-F6EECF244321}">
                <p14:modId xmlns:p14="http://schemas.microsoft.com/office/powerpoint/2010/main" val="1969604740"/>
              </p:ext>
            </p:extLst>
          </p:nvPr>
        </p:nvGraphicFramePr>
        <p:xfrm>
          <a:off x="1530046" y="4143046"/>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2000" b="1" i="0" u="none" strike="noStrike" dirty="0" err="1">
                          <a:solidFill>
                            <a:srgbClr val="FFFFFF"/>
                          </a:solidFill>
                          <a:effectLst/>
                          <a:latin typeface="Tw Cen MT" panose="020B0602020104020603" pitchFamily="34" charset="77"/>
                        </a:rPr>
                        <a:t>mrn</a:t>
                      </a:r>
                      <a:endParaRPr lang="en-US" sz="20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first_name</a:t>
                      </a:r>
                      <a:endParaRPr lang="en-US" sz="20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last_name</a:t>
                      </a:r>
                      <a:endParaRPr lang="en-US" sz="20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a:solidFill>
                            <a:srgbClr val="FFFFFF"/>
                          </a:solidFill>
                          <a:effectLst/>
                          <a:latin typeface="Tw Cen MT" panose="020B0602020104020603" pitchFamily="34" charset="77"/>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2000" b="0" i="0" u="none" strike="noStrike" dirty="0">
                          <a:solidFill>
                            <a:srgbClr val="000000"/>
                          </a:solidFill>
                          <a:effectLst/>
                          <a:latin typeface="Tw Cen MT" panose="020B0602020104020603" pitchFamily="34" charset="77"/>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sarella</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a:solidFill>
                            <a:srgbClr val="000000"/>
                          </a:solidFill>
                          <a:effectLst/>
                          <a:latin typeface="Tw Cen MT" panose="020B0602020104020603" pitchFamily="34" charset="77"/>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a:solidFill>
                            <a:srgbClr val="000000"/>
                          </a:solidFill>
                          <a:effectLst/>
                          <a:latin typeface="Tw Cen MT" panose="020B0602020104020603" pitchFamily="34" charset="77"/>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2000" b="0" i="0" u="none" strike="noStrike">
                          <a:solidFill>
                            <a:srgbClr val="000000"/>
                          </a:solidFill>
                          <a:effectLst/>
                          <a:latin typeface="Tw Cen MT" panose="020B0602020104020603" pitchFamily="34" charset="77"/>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alester</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Tw Cen MT" panose="020B0602020104020603" pitchFamily="34" charset="77"/>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a:solidFill>
                            <a:srgbClr val="000000"/>
                          </a:solidFill>
                          <a:effectLst/>
                          <a:latin typeface="Tw Cen MT" panose="020B0602020104020603" pitchFamily="34" charset="77"/>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2000" b="0" i="0" u="none" strike="noStrike">
                          <a:solidFill>
                            <a:srgbClr val="000000"/>
                          </a:solidFill>
                          <a:effectLst/>
                          <a:latin typeface="Tw Cen MT" panose="020B0602020104020603" pitchFamily="34" charset="77"/>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jhezane</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westerling</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a:solidFill>
                            <a:srgbClr val="000000"/>
                          </a:solidFill>
                          <a:effectLst/>
                          <a:latin typeface="Tw Cen MT" panose="020B0602020104020603" pitchFamily="34" charset="77"/>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2000" b="0" i="0" u="none" strike="noStrike">
                          <a:solidFill>
                            <a:srgbClr val="000000"/>
                          </a:solidFill>
                          <a:effectLst/>
                          <a:latin typeface="Tw Cen MT" panose="020B0602020104020603" pitchFamily="34" charset="77"/>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a:solidFill>
                            <a:srgbClr val="000000"/>
                          </a:solidFill>
                          <a:effectLst/>
                          <a:latin typeface="Tw Cen MT" panose="020B0602020104020603" pitchFamily="34" charset="77"/>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targaryen</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a:solidFill>
                            <a:srgbClr val="000000"/>
                          </a:solidFill>
                          <a:effectLst/>
                          <a:latin typeface="Tw Cen MT" panose="020B0602020104020603" pitchFamily="34" charset="77"/>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15" name="Table 14">
            <a:extLst>
              <a:ext uri="{FF2B5EF4-FFF2-40B4-BE49-F238E27FC236}">
                <a16:creationId xmlns:a16="http://schemas.microsoft.com/office/drawing/2014/main" id="{31468F1B-3262-1B45-80A3-8DDF05914C9D}"/>
              </a:ext>
            </a:extLst>
          </p:cNvPr>
          <p:cNvGraphicFramePr>
            <a:graphicFrameLocks noGrp="1"/>
          </p:cNvGraphicFramePr>
          <p:nvPr>
            <p:extLst>
              <p:ext uri="{D42A27DB-BD31-4B8C-83A1-F6EECF244321}">
                <p14:modId xmlns:p14="http://schemas.microsoft.com/office/powerpoint/2010/main" val="897821294"/>
              </p:ext>
            </p:extLst>
          </p:nvPr>
        </p:nvGraphicFramePr>
        <p:xfrm>
          <a:off x="8207740" y="4136442"/>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2000" b="1" i="0" u="none" strike="noStrike" dirty="0" err="1">
                          <a:solidFill>
                            <a:srgbClr val="FFFFFF"/>
                          </a:solidFill>
                          <a:effectLst/>
                          <a:latin typeface="Tw Cen MT" panose="020B0602020104020603" pitchFamily="34" charset="77"/>
                        </a:rPr>
                        <a:t>mrn</a:t>
                      </a:r>
                      <a:endParaRPr lang="en-US" sz="20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last_name</a:t>
                      </a:r>
                      <a:endParaRPr lang="en-US" sz="2000" b="1" i="0" u="none" strike="noStrike" dirty="0">
                        <a:solidFill>
                          <a:srgbClr val="FFFFFF"/>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2000" b="0" i="0" u="none" strike="noStrike" dirty="0">
                          <a:solidFill>
                            <a:srgbClr val="000000"/>
                          </a:solidFill>
                          <a:effectLst/>
                          <a:latin typeface="Tw Cen MT" panose="020B0602020104020603" pitchFamily="34" charset="77"/>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a:solidFill>
                            <a:srgbClr val="000000"/>
                          </a:solidFill>
                          <a:effectLst/>
                          <a:latin typeface="Tw Cen MT" panose="020B0602020104020603" pitchFamily="34" charset="77"/>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2000" b="0" i="0" u="none" strike="noStrike">
                          <a:solidFill>
                            <a:srgbClr val="000000"/>
                          </a:solidFill>
                          <a:effectLst/>
                          <a:latin typeface="Tw Cen MT" panose="020B0602020104020603" pitchFamily="34" charset="77"/>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a:solidFill>
                            <a:srgbClr val="000000"/>
                          </a:solidFill>
                          <a:effectLst/>
                          <a:latin typeface="Tw Cen MT" panose="020B0602020104020603" pitchFamily="34" charset="77"/>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2000" b="0" i="0" u="none" strike="noStrike">
                          <a:solidFill>
                            <a:srgbClr val="000000"/>
                          </a:solidFill>
                          <a:effectLst/>
                          <a:latin typeface="Tw Cen MT" panose="020B0602020104020603" pitchFamily="34" charset="77"/>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westerling</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2000" b="0" i="0" u="none" strike="noStrike">
                          <a:solidFill>
                            <a:srgbClr val="000000"/>
                          </a:solidFill>
                          <a:effectLst/>
                          <a:latin typeface="Tw Cen MT" panose="020B0602020104020603" pitchFamily="34" charset="77"/>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targaryen</a:t>
                      </a:r>
                      <a:endParaRPr lang="en-US" sz="2000" b="0" i="0" u="none" strike="noStrike" dirty="0">
                        <a:solidFill>
                          <a:srgbClr val="000000"/>
                        </a:solidFill>
                        <a:effectLst/>
                        <a:latin typeface="Tw Cen MT" panose="020B0602020104020603" pitchFamily="34" charset="77"/>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Tree>
    <p:extLst>
      <p:ext uri="{BB962C8B-B14F-4D97-AF65-F5344CB8AC3E}">
        <p14:creationId xmlns:p14="http://schemas.microsoft.com/office/powerpoint/2010/main" val="425339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24128" y="2238375"/>
            <a:ext cx="9720072" cy="4421370"/>
          </a:xfrm>
        </p:spPr>
        <p:txBody>
          <a:bodyPr>
            <a:normAutofit fontScale="85000" lnSpcReduction="20000"/>
          </a:bodyPr>
          <a:lstStyle/>
          <a:p>
            <a:r>
              <a:rPr lang="en-US" sz="3200" dirty="0"/>
              <a:t>Which of the following will select the </a:t>
            </a:r>
            <a:r>
              <a:rPr lang="en-US" sz="2600" dirty="0" err="1">
                <a:solidFill>
                  <a:srgbClr val="0070C0"/>
                </a:solidFill>
                <a:latin typeface="Consolas" panose="020B0609020204030204" pitchFamily="49" charset="0"/>
              </a:rPr>
              <a:t>first_name</a:t>
            </a:r>
            <a:r>
              <a:rPr lang="en-US" sz="2600" dirty="0">
                <a:solidFill>
                  <a:srgbClr val="0070C0"/>
                </a:solidFill>
              </a:rPr>
              <a:t> </a:t>
            </a:r>
            <a:r>
              <a:rPr lang="en-US" sz="3200" dirty="0"/>
              <a:t>column from the </a:t>
            </a:r>
            <a:r>
              <a:rPr lang="en-US" sz="2600" dirty="0">
                <a:solidFill>
                  <a:srgbClr val="0070C0"/>
                </a:solidFill>
                <a:latin typeface="Consolas" panose="020B0609020204030204" pitchFamily="49" charset="0"/>
              </a:rPr>
              <a:t>covid_testing</a:t>
            </a:r>
            <a:r>
              <a:rPr lang="en-US" sz="2600" dirty="0">
                <a:solidFill>
                  <a:srgbClr val="0070C0"/>
                </a:solidFill>
              </a:rPr>
              <a:t> </a:t>
            </a:r>
            <a:r>
              <a:rPr lang="en-US" sz="3200" dirty="0"/>
              <a:t>data frame and capture the result in a data frame named </a:t>
            </a:r>
            <a:r>
              <a:rPr lang="en-US" sz="2600" dirty="0" err="1">
                <a:solidFill>
                  <a:srgbClr val="0070C0"/>
                </a:solidFill>
                <a:latin typeface="Consolas" panose="020B0609020204030204" pitchFamily="49" charset="0"/>
                <a:cs typeface="Consolas" panose="020B0609020204030204" pitchFamily="49" charset="0"/>
              </a:rPr>
              <a:t>newdata</a:t>
            </a:r>
            <a:r>
              <a:rPr lang="en-US" sz="3200" dirty="0"/>
              <a:t>?</a:t>
            </a:r>
          </a:p>
          <a:p>
            <a:r>
              <a:rPr lang="en-US" sz="2900" dirty="0"/>
              <a:t>A)</a:t>
            </a:r>
            <a:r>
              <a:rPr lang="en-US" sz="2900" dirty="0">
                <a:latin typeface="Consolas" panose="020B0609020204030204" pitchFamily="49" charset="0"/>
              </a:rPr>
              <a:t>	</a:t>
            </a:r>
            <a:r>
              <a:rPr lang="en-US" sz="2900" dirty="0" err="1">
                <a:solidFill>
                  <a:srgbClr val="0070C0"/>
                </a:solidFill>
                <a:latin typeface="Consolas" panose="020B0609020204030204" pitchFamily="49" charset="0"/>
              </a:rPr>
              <a:t>newdata</a:t>
            </a:r>
            <a:r>
              <a:rPr lang="en-US" sz="2900" dirty="0">
                <a:solidFill>
                  <a:srgbClr val="0070C0"/>
                </a:solidFill>
                <a:latin typeface="Consolas" panose="020B0609020204030204" pitchFamily="49" charset="0"/>
              </a:rPr>
              <a:t> = select(</a:t>
            </a:r>
            <a:r>
              <a:rPr lang="en-US" sz="2900" dirty="0" err="1">
                <a:solidFill>
                  <a:srgbClr val="0070C0"/>
                </a:solidFill>
                <a:latin typeface="Consolas" panose="020B0609020204030204" pitchFamily="49" charset="0"/>
              </a:rPr>
              <a:t>first_name</a:t>
            </a:r>
            <a:r>
              <a:rPr lang="en-US" sz="2900" dirty="0">
                <a:solidFill>
                  <a:srgbClr val="0070C0"/>
                </a:solidFill>
                <a:latin typeface="Consolas" panose="020B0609020204030204" pitchFamily="49" charset="0"/>
              </a:rPr>
              <a:t>, covid_testing)</a:t>
            </a:r>
          </a:p>
          <a:p>
            <a:pPr marL="0" indent="0">
              <a:buNone/>
            </a:pPr>
            <a:r>
              <a:rPr lang="en-US" sz="2900" dirty="0"/>
              <a:t> B)</a:t>
            </a:r>
            <a:r>
              <a:rPr lang="en-US" sz="2900" dirty="0">
                <a:latin typeface="Consolas" panose="020B0609020204030204" pitchFamily="49" charset="0"/>
              </a:rPr>
              <a:t>	</a:t>
            </a:r>
            <a:r>
              <a:rPr lang="en-US" sz="2900" dirty="0" err="1">
                <a:solidFill>
                  <a:srgbClr val="0070C0"/>
                </a:solidFill>
                <a:latin typeface="Consolas" panose="020B0609020204030204" pitchFamily="49" charset="0"/>
              </a:rPr>
              <a:t>newdata</a:t>
            </a:r>
            <a:r>
              <a:rPr lang="en-US" sz="2900" dirty="0">
                <a:solidFill>
                  <a:srgbClr val="0070C0"/>
                </a:solidFill>
                <a:latin typeface="Consolas" panose="020B0609020204030204" pitchFamily="49" charset="0"/>
              </a:rPr>
              <a:t> &lt;- select(covid_testing, </a:t>
            </a:r>
            <a:r>
              <a:rPr lang="en-US" sz="2900" dirty="0" err="1">
                <a:solidFill>
                  <a:srgbClr val="0070C0"/>
                </a:solidFill>
                <a:latin typeface="Consolas" panose="020B0609020204030204" pitchFamily="49" charset="0"/>
              </a:rPr>
              <a:t>first_name</a:t>
            </a:r>
            <a:r>
              <a:rPr lang="en-US" sz="2900" dirty="0">
                <a:solidFill>
                  <a:srgbClr val="0070C0"/>
                </a:solidFill>
                <a:latin typeface="Consolas" panose="020B0609020204030204" pitchFamily="49" charset="0"/>
              </a:rPr>
              <a:t>)</a:t>
            </a:r>
          </a:p>
          <a:p>
            <a:pPr marL="0" indent="0">
              <a:buNone/>
            </a:pPr>
            <a:r>
              <a:rPr lang="en-US" sz="2900" dirty="0"/>
              <a:t> C)</a:t>
            </a:r>
            <a:r>
              <a:rPr lang="en-US" sz="2900" dirty="0">
                <a:latin typeface="Consolas" panose="020B0609020204030204" pitchFamily="49" charset="0"/>
              </a:rPr>
              <a:t>	</a:t>
            </a:r>
            <a:r>
              <a:rPr lang="en-US" sz="2900" dirty="0">
                <a:solidFill>
                  <a:srgbClr val="0070C0"/>
                </a:solidFill>
                <a:latin typeface="Consolas" panose="020B0609020204030204" pitchFamily="49" charset="0"/>
              </a:rPr>
              <a:t>select(</a:t>
            </a:r>
            <a:r>
              <a:rPr lang="en-US" sz="2900" dirty="0" err="1">
                <a:solidFill>
                  <a:srgbClr val="0070C0"/>
                </a:solidFill>
                <a:latin typeface="Consolas" panose="020B0609020204030204" pitchFamily="49" charset="0"/>
              </a:rPr>
              <a:t>newdata</a:t>
            </a:r>
            <a:r>
              <a:rPr lang="en-US" sz="2900" dirty="0">
                <a:solidFill>
                  <a:srgbClr val="0070C0"/>
                </a:solidFill>
                <a:latin typeface="Consolas" panose="020B0609020204030204" pitchFamily="49" charset="0"/>
              </a:rPr>
              <a:t>, covid_testing, </a:t>
            </a:r>
            <a:r>
              <a:rPr lang="en-US" sz="2900" dirty="0" err="1">
                <a:solidFill>
                  <a:srgbClr val="0070C0"/>
                </a:solidFill>
                <a:latin typeface="Consolas" panose="020B0609020204030204" pitchFamily="49" charset="0"/>
              </a:rPr>
              <a:t>first_name</a:t>
            </a:r>
            <a:r>
              <a:rPr lang="en-US" sz="2900" dirty="0">
                <a:solidFill>
                  <a:srgbClr val="0070C0"/>
                </a:solidFill>
                <a:latin typeface="Consolas" panose="020B0609020204030204" pitchFamily="49" charset="0"/>
              </a:rPr>
              <a:t>)</a:t>
            </a:r>
          </a:p>
          <a:p>
            <a:pPr marL="0" indent="0">
              <a:buNone/>
            </a:pPr>
            <a:r>
              <a:rPr lang="en-US" sz="2900" dirty="0"/>
              <a:t> D)</a:t>
            </a:r>
            <a:r>
              <a:rPr lang="en-US" sz="2900" dirty="0">
                <a:latin typeface="Consolas" panose="020B0609020204030204" pitchFamily="49" charset="0"/>
              </a:rPr>
              <a:t>	</a:t>
            </a:r>
            <a:r>
              <a:rPr lang="en-US" sz="2900" dirty="0" err="1">
                <a:solidFill>
                  <a:srgbClr val="0070C0"/>
                </a:solidFill>
                <a:latin typeface="Consolas" panose="020B0609020204030204" pitchFamily="49" charset="0"/>
              </a:rPr>
              <a:t>newdata</a:t>
            </a:r>
            <a:r>
              <a:rPr lang="en-US" sz="2900" dirty="0">
                <a:solidFill>
                  <a:srgbClr val="0070C0"/>
                </a:solidFill>
                <a:latin typeface="Consolas" panose="020B0609020204030204" pitchFamily="49" charset="0"/>
              </a:rPr>
              <a:t> &lt;- select(covid_testing, </a:t>
            </a:r>
            <a:r>
              <a:rPr lang="en-US" sz="2900" dirty="0" err="1">
                <a:solidFill>
                  <a:srgbClr val="0070C0"/>
                </a:solidFill>
                <a:latin typeface="Consolas" panose="020B0609020204030204" pitchFamily="49" charset="0"/>
              </a:rPr>
              <a:t>First_Name</a:t>
            </a:r>
            <a:r>
              <a:rPr lang="en-US" sz="2900" dirty="0">
                <a:solidFill>
                  <a:srgbClr val="0070C0"/>
                </a:solidFill>
                <a:latin typeface="Consolas" panose="020B0609020204030204" pitchFamily="49" charset="0"/>
              </a:rPr>
              <a:t>)</a:t>
            </a:r>
          </a:p>
          <a:p>
            <a:pPr marL="0" indent="0">
              <a:buNone/>
            </a:pPr>
            <a:r>
              <a:rPr lang="en-US" sz="2900" dirty="0"/>
              <a:t> E)	Both B and D</a:t>
            </a:r>
            <a:r>
              <a:rPr lang="en-US" sz="2900" dirty="0">
                <a:latin typeface="Consolas" panose="020B0609020204030204" pitchFamily="49" charset="0"/>
              </a:rPr>
              <a:t> </a:t>
            </a:r>
          </a:p>
          <a:p>
            <a:pPr marL="0" indent="0">
              <a:buNone/>
            </a:pPr>
            <a:endParaRPr lang="en-US" sz="2900" dirty="0"/>
          </a:p>
          <a:p>
            <a:pPr marL="0" indent="0">
              <a:buNone/>
            </a:pPr>
            <a:r>
              <a:rPr lang="en-US" sz="2900" dirty="0"/>
              <a:t>Type your response in the chat!</a:t>
            </a:r>
            <a:endParaRPr lang="en-US" sz="2900" dirty="0">
              <a:latin typeface="Consolas" panose="020B0609020204030204" pitchFamily="49" charset="0"/>
            </a:endParaRPr>
          </a:p>
          <a:p>
            <a:pPr marL="0" indent="0">
              <a:buNone/>
            </a:pPr>
            <a:endParaRPr lang="en-US" sz="29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62778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filter(</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condition</a:t>
              </a:r>
              <a:r>
                <a:rPr lang="en-US" sz="28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2704"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a:t>Extract rows that meet logical criteria. </a:t>
            </a:r>
            <a:endParaRPr lang="en-US" sz="2800">
              <a:effectLst/>
            </a:endParaRPr>
          </a:p>
        </p:txBody>
      </p:sp>
      <p:grpSp>
        <p:nvGrpSpPr>
          <p:cNvPr id="18" name="Group 17"/>
          <p:cNvGrpSpPr/>
          <p:nvPr/>
        </p:nvGrpSpPr>
        <p:grpSpPr>
          <a:xfrm>
            <a:off x="5936470" y="3600407"/>
            <a:ext cx="2899028" cy="1692771"/>
            <a:chOff x="896764" y="1503897"/>
            <a:chExt cx="2365216" cy="1692771"/>
          </a:xfrm>
        </p:grpSpPr>
        <p:sp>
          <p:nvSpPr>
            <p:cNvPr id="19" name="Rounded Rectangular Callout 18"/>
            <p:cNvSpPr/>
            <p:nvPr/>
          </p:nvSpPr>
          <p:spPr>
            <a:xfrm>
              <a:off x="896764" y="1732048"/>
              <a:ext cx="2365216" cy="1246648"/>
            </a:xfrm>
            <a:prstGeom prst="wedgeRoundRectCallout">
              <a:avLst>
                <a:gd name="adj1" fmla="val -22526"/>
                <a:gd name="adj2" fmla="val -9776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1561292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461198"/>
            </a:xfrm>
            <a:prstGeom prst="rect">
              <a:avLst/>
            </a:prstGeom>
            <a:noFill/>
          </p:spPr>
          <p:txBody>
            <a:bodyPr wrap="square" rtlCol="0">
              <a:spAutoFit/>
            </a:bodyPr>
            <a:lstStyle/>
            <a:p>
              <a:r>
                <a:rPr lang="en-US" sz="2400" dirty="0">
                  <a:latin typeface="Consolas" panose="020B0609020204030204" pitchFamily="49" charset="0"/>
                  <a:ea typeface="Monaco" charset="0"/>
                  <a:cs typeface="Consolas" panose="020B0609020204030204" pitchFamily="49" charset="0"/>
                </a:rPr>
                <a:t>filter(</a:t>
              </a:r>
              <a:r>
                <a:rPr lang="en-US" sz="2400" dirty="0">
                  <a:solidFill>
                    <a:srgbClr val="0070C0"/>
                  </a:solidFill>
                  <a:latin typeface="Consolas" panose="020B0609020204030204" pitchFamily="49" charset="0"/>
                  <a:ea typeface="Monaco" charset="0"/>
                  <a:cs typeface="Consolas" panose="020B0609020204030204" pitchFamily="49" charset="0"/>
                </a:rPr>
                <a:t>covid_testing</a:t>
              </a:r>
              <a:r>
                <a:rPr lang="en-US" sz="2400" dirty="0">
                  <a:latin typeface="Consolas" panose="020B0609020204030204" pitchFamily="49" charset="0"/>
                  <a:ea typeface="Monaco" charset="0"/>
                  <a:cs typeface="Consolas" panose="020B0609020204030204" pitchFamily="49" charset="0"/>
                </a:rPr>
                <a:t>, </a:t>
              </a:r>
              <a:r>
                <a:rPr lang="en-US" sz="2400" dirty="0" err="1">
                  <a:solidFill>
                    <a:srgbClr val="92D050"/>
                  </a:solidFill>
                  <a:latin typeface="Consolas" panose="020B0609020204030204" pitchFamily="49" charset="0"/>
                  <a:ea typeface="Monaco" charset="0"/>
                  <a:cs typeface="Consolas" panose="020B0609020204030204" pitchFamily="49" charset="0"/>
                </a:rPr>
                <a:t>mrn</a:t>
              </a:r>
              <a:r>
                <a:rPr lang="en-US" sz="2400" dirty="0">
                  <a:solidFill>
                    <a:srgbClr val="92D050"/>
                  </a:solidFill>
                  <a:latin typeface="Consolas" panose="020B0609020204030204" pitchFamily="49" charset="0"/>
                  <a:ea typeface="Monaco" charset="0"/>
                  <a:cs typeface="Consolas" panose="020B0609020204030204" pitchFamily="49" charset="0"/>
                </a:rPr>
                <a:t> == 5000083</a:t>
              </a:r>
              <a:r>
                <a:rPr lang="en-US" sz="2400" dirty="0">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4452704" y="740977"/>
            <a:ext cx="2890535" cy="830997"/>
          </a:xfrm>
          <a:prstGeom prst="rect">
            <a:avLst/>
          </a:prstGeom>
        </p:spPr>
        <p:txBody>
          <a:bodyPr wrap="none">
            <a:spAutoFit/>
          </a:bodyPr>
          <a:lstStyle/>
          <a:p>
            <a:r>
              <a:rPr lang="en-US" sz="4800" dirty="0">
                <a:latin typeface="Consolas" panose="020B0609020204030204" pitchFamily="49" charset="0"/>
                <a:ea typeface="Monaco" charset="0"/>
                <a:cs typeface="Consolas" panose="020B0609020204030204" pitchFamily="49"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Extract rows that meet logical criteria. </a:t>
            </a:r>
            <a:endParaRPr lang="en-US" sz="2800" dirty="0">
              <a:effectLst/>
            </a:endParaRPr>
          </a:p>
        </p:txBody>
      </p:sp>
      <p:pic>
        <p:nvPicPr>
          <p:cNvPr id="16" name="Picture 15"/>
          <p:cNvPicPr>
            <a:picLocks noChangeAspect="1"/>
          </p:cNvPicPr>
          <p:nvPr/>
        </p:nvPicPr>
        <p:blipFill rotWithShape="1">
          <a:blip r:embed="rId3"/>
          <a:srcRect t="44504"/>
          <a:stretch/>
        </p:blipFill>
        <p:spPr>
          <a:xfrm rot="16200000">
            <a:off x="5702593" y="4251060"/>
            <a:ext cx="596733" cy="1188050"/>
          </a:xfrm>
          <a:prstGeom prst="rect">
            <a:avLst/>
          </a:prstGeom>
        </p:spPr>
      </p:pic>
      <p:grpSp>
        <p:nvGrpSpPr>
          <p:cNvPr id="14" name="Group 13"/>
          <p:cNvGrpSpPr/>
          <p:nvPr/>
        </p:nvGrpSpPr>
        <p:grpSpPr>
          <a:xfrm>
            <a:off x="8708654" y="1003773"/>
            <a:ext cx="2999632" cy="1508105"/>
            <a:chOff x="896764" y="1596230"/>
            <a:chExt cx="2365216" cy="1508105"/>
          </a:xfrm>
        </p:grpSpPr>
        <p:sp>
          <p:nvSpPr>
            <p:cNvPr id="15" name="Rounded Rectangular Callout 14"/>
            <p:cNvSpPr/>
            <p:nvPr/>
          </p:nvSpPr>
          <p:spPr>
            <a:xfrm>
              <a:off x="896764" y="1732048"/>
              <a:ext cx="2365216" cy="1246648"/>
            </a:xfrm>
            <a:prstGeom prst="wedgeRoundRectCallout">
              <a:avLst>
                <a:gd name="adj1" fmla="val -110310"/>
                <a:gd name="adj2" fmla="val 89385"/>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596230"/>
              <a:ext cx="214985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sets </a:t>
              </a:r>
            </a:p>
            <a:p>
              <a:pPr algn="ctr"/>
              <a:r>
                <a:rPr lang="en-US" sz="2800" dirty="0">
                  <a:solidFill>
                    <a:schemeClr val="bg1"/>
                  </a:solidFill>
                </a:rPr>
                <a:t>      == compares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aphicFrame>
        <p:nvGraphicFramePr>
          <p:cNvPr id="19" name="Table 18">
            <a:extLst>
              <a:ext uri="{FF2B5EF4-FFF2-40B4-BE49-F238E27FC236}">
                <a16:creationId xmlns:a16="http://schemas.microsoft.com/office/drawing/2014/main" id="{3DBE1717-072C-1849-B9A3-CC7C7DEC3543}"/>
              </a:ext>
            </a:extLst>
          </p:cNvPr>
          <p:cNvGraphicFramePr>
            <a:graphicFrameLocks noGrp="1"/>
          </p:cNvGraphicFramePr>
          <p:nvPr>
            <p:extLst>
              <p:ext uri="{D42A27DB-BD31-4B8C-83A1-F6EECF244321}">
                <p14:modId xmlns:p14="http://schemas.microsoft.com/office/powerpoint/2010/main" val="128222361"/>
              </p:ext>
            </p:extLst>
          </p:nvPr>
        </p:nvGraphicFramePr>
        <p:xfrm>
          <a:off x="6802271" y="4326315"/>
          <a:ext cx="4178622" cy="1062982"/>
        </p:xfrm>
        <a:graphic>
          <a:graphicData uri="http://schemas.openxmlformats.org/drawingml/2006/table">
            <a:tbl>
              <a:tblPr/>
              <a:tblGrid>
                <a:gridCol w="1214059">
                  <a:extLst>
                    <a:ext uri="{9D8B030D-6E8A-4147-A177-3AD203B41FA5}">
                      <a16:colId xmlns:a16="http://schemas.microsoft.com/office/drawing/2014/main" val="3642991579"/>
                    </a:ext>
                  </a:extLst>
                </a:gridCol>
                <a:gridCol w="1552866">
                  <a:extLst>
                    <a:ext uri="{9D8B030D-6E8A-4147-A177-3AD203B41FA5}">
                      <a16:colId xmlns:a16="http://schemas.microsoft.com/office/drawing/2014/main" val="1650678772"/>
                    </a:ext>
                  </a:extLst>
                </a:gridCol>
                <a:gridCol w="1411697">
                  <a:extLst>
                    <a:ext uri="{9D8B030D-6E8A-4147-A177-3AD203B41FA5}">
                      <a16:colId xmlns:a16="http://schemas.microsoft.com/office/drawing/2014/main" val="412331866"/>
                    </a:ext>
                  </a:extLst>
                </a:gridCol>
              </a:tblGrid>
              <a:tr h="620965">
                <a:tc>
                  <a:txBody>
                    <a:bodyPr/>
                    <a:lstStyle/>
                    <a:p>
                      <a:pPr algn="ctr" rtl="0" fontAlgn="ctr"/>
                      <a:r>
                        <a:rPr lang="en-US" sz="2000" b="1" i="0" u="none" strike="noStrike" dirty="0" err="1">
                          <a:solidFill>
                            <a:srgbClr val="FFFFFF"/>
                          </a:solidFill>
                          <a:effectLst/>
                          <a:latin typeface="Tw Cen MT" panose="020B0602020104020603" pitchFamily="34" charset="77"/>
                        </a:rPr>
                        <a:t>mrn</a:t>
                      </a:r>
                      <a:endParaRPr lang="en-US" sz="2000" b="1" i="0" u="none" strike="noStrike" dirty="0">
                        <a:solidFill>
                          <a:srgbClr val="FFFFFF"/>
                        </a:solidFill>
                        <a:effectLst/>
                        <a:latin typeface="Tw Cen MT" panose="020B0602020104020603" pitchFamily="34" charset="77"/>
                      </a:endParaRP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first_name</a:t>
                      </a:r>
                      <a:endParaRPr lang="en-US" sz="2000" b="1" i="0" u="none" strike="noStrike" dirty="0">
                        <a:solidFill>
                          <a:srgbClr val="FFFFFF"/>
                        </a:solidFill>
                        <a:effectLst/>
                        <a:latin typeface="Tw Cen MT" panose="020B0602020104020603" pitchFamily="34" charset="77"/>
                      </a:endParaRP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last_name</a:t>
                      </a:r>
                      <a:endParaRPr lang="en-US" sz="2000" b="1" i="0" u="none" strike="noStrike" dirty="0">
                        <a:solidFill>
                          <a:srgbClr val="FFFFFF"/>
                        </a:solidFill>
                        <a:effectLst/>
                        <a:latin typeface="Tw Cen MT" panose="020B0602020104020603" pitchFamily="34" charset="77"/>
                      </a:endParaRP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42017">
                <a:tc>
                  <a:txBody>
                    <a:bodyPr/>
                    <a:lstStyle/>
                    <a:p>
                      <a:pPr algn="ctr" rtl="0" fontAlgn="ctr"/>
                      <a:r>
                        <a:rPr lang="en-US" sz="2000" b="0" i="0" u="none" strike="noStrike" dirty="0">
                          <a:solidFill>
                            <a:srgbClr val="000000"/>
                          </a:solidFill>
                          <a:effectLst/>
                          <a:latin typeface="Tw Cen MT" panose="020B0602020104020603" pitchFamily="34" charset="77"/>
                        </a:rPr>
                        <a:t>5000083</a:t>
                      </a: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lollys</a:t>
                      </a:r>
                      <a:endParaRPr lang="en-US" sz="2000" b="0" i="0" u="none" strike="noStrike" dirty="0">
                        <a:solidFill>
                          <a:srgbClr val="000000"/>
                        </a:solidFill>
                        <a:effectLst/>
                        <a:latin typeface="Tw Cen MT" panose="020B0602020104020603" pitchFamily="34" charset="77"/>
                      </a:endParaRP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clegane</a:t>
                      </a:r>
                      <a:endParaRPr lang="en-US" sz="2000" b="0" i="0" u="none" strike="noStrike" dirty="0">
                        <a:solidFill>
                          <a:srgbClr val="000000"/>
                        </a:solidFill>
                        <a:effectLst/>
                        <a:latin typeface="Tw Cen MT" panose="020B0602020104020603" pitchFamily="34" charset="77"/>
                      </a:endParaRPr>
                    </a:p>
                  </a:txBody>
                  <a:tcPr marL="2819" marR="2819" marT="281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0" name="Rectangle 19">
            <a:extLst>
              <a:ext uri="{FF2B5EF4-FFF2-40B4-BE49-F238E27FC236}">
                <a16:creationId xmlns:a16="http://schemas.microsoft.com/office/drawing/2014/main" id="{29A62FC7-B325-5248-92AB-B77E850756AF}"/>
              </a:ext>
            </a:extLst>
          </p:cNvPr>
          <p:cNvSpPr/>
          <p:nvPr/>
        </p:nvSpPr>
        <p:spPr>
          <a:xfrm>
            <a:off x="592136" y="5074459"/>
            <a:ext cx="756874" cy="369332"/>
          </a:xfrm>
          <a:prstGeom prst="rect">
            <a:avLst/>
          </a:prstGeom>
        </p:spPr>
        <p:txBody>
          <a:bodyPr wrap="none">
            <a:spAutoFit/>
          </a:bodyPr>
          <a:lstStyle/>
          <a:p>
            <a:pPr algn="r"/>
            <a:r>
              <a:rPr lang="en-US" sz="1800" b="1" dirty="0">
                <a:solidFill>
                  <a:srgbClr val="A6A6A6"/>
                </a:solidFill>
              </a:rPr>
              <a:t>FALSE</a:t>
            </a:r>
          </a:p>
        </p:txBody>
      </p:sp>
      <p:sp>
        <p:nvSpPr>
          <p:cNvPr id="21" name="Rectangle 20">
            <a:extLst>
              <a:ext uri="{FF2B5EF4-FFF2-40B4-BE49-F238E27FC236}">
                <a16:creationId xmlns:a16="http://schemas.microsoft.com/office/drawing/2014/main" id="{EBC4A14D-7100-DF41-9A30-DF3BDEF03C77}"/>
              </a:ext>
            </a:extLst>
          </p:cNvPr>
          <p:cNvSpPr/>
          <p:nvPr/>
        </p:nvSpPr>
        <p:spPr>
          <a:xfrm>
            <a:off x="592136" y="5440298"/>
            <a:ext cx="756874" cy="369332"/>
          </a:xfrm>
          <a:prstGeom prst="rect">
            <a:avLst/>
          </a:prstGeom>
        </p:spPr>
        <p:txBody>
          <a:bodyPr wrap="none">
            <a:spAutoFit/>
          </a:bodyPr>
          <a:lstStyle/>
          <a:p>
            <a:pPr algn="r"/>
            <a:r>
              <a:rPr lang="en-US" sz="1800" b="1" dirty="0">
                <a:solidFill>
                  <a:srgbClr val="A6A6A6"/>
                </a:solidFill>
              </a:rPr>
              <a:t>FALSE</a:t>
            </a:r>
          </a:p>
        </p:txBody>
      </p:sp>
      <p:sp>
        <p:nvSpPr>
          <p:cNvPr id="23" name="Rectangle 22">
            <a:extLst>
              <a:ext uri="{FF2B5EF4-FFF2-40B4-BE49-F238E27FC236}">
                <a16:creationId xmlns:a16="http://schemas.microsoft.com/office/drawing/2014/main" id="{855C4E7F-CDC0-5B41-9BB1-A593494BA4D6}"/>
              </a:ext>
            </a:extLst>
          </p:cNvPr>
          <p:cNvSpPr/>
          <p:nvPr/>
        </p:nvSpPr>
        <p:spPr>
          <a:xfrm>
            <a:off x="592136" y="5793283"/>
            <a:ext cx="756874" cy="369332"/>
          </a:xfrm>
          <a:prstGeom prst="rect">
            <a:avLst/>
          </a:prstGeom>
        </p:spPr>
        <p:txBody>
          <a:bodyPr wrap="none">
            <a:spAutoFit/>
          </a:bodyPr>
          <a:lstStyle/>
          <a:p>
            <a:pPr algn="r"/>
            <a:r>
              <a:rPr lang="en-US" sz="1800" b="1" dirty="0">
                <a:solidFill>
                  <a:srgbClr val="A6A6A6"/>
                </a:solidFill>
              </a:rPr>
              <a:t>FALSE</a:t>
            </a:r>
          </a:p>
        </p:txBody>
      </p:sp>
      <p:sp>
        <p:nvSpPr>
          <p:cNvPr id="24" name="Rectangle 23">
            <a:extLst>
              <a:ext uri="{FF2B5EF4-FFF2-40B4-BE49-F238E27FC236}">
                <a16:creationId xmlns:a16="http://schemas.microsoft.com/office/drawing/2014/main" id="{6F3DE6F3-8BD9-7847-9744-184D8F6C0A50}"/>
              </a:ext>
            </a:extLst>
          </p:cNvPr>
          <p:cNvSpPr/>
          <p:nvPr/>
        </p:nvSpPr>
        <p:spPr>
          <a:xfrm>
            <a:off x="407727" y="6155630"/>
            <a:ext cx="941283" cy="369332"/>
          </a:xfrm>
          <a:prstGeom prst="rect">
            <a:avLst/>
          </a:prstGeom>
        </p:spPr>
        <p:txBody>
          <a:bodyPr wrap="square">
            <a:spAutoFit/>
          </a:bodyPr>
          <a:lstStyle/>
          <a:p>
            <a:pPr algn="r"/>
            <a:r>
              <a:rPr lang="en-US" sz="1800" b="1" dirty="0">
                <a:solidFill>
                  <a:srgbClr val="0070C0"/>
                </a:solidFill>
              </a:rPr>
              <a:t>TRUE</a:t>
            </a:r>
          </a:p>
        </p:txBody>
      </p:sp>
      <p:graphicFrame>
        <p:nvGraphicFramePr>
          <p:cNvPr id="27" name="Table 26">
            <a:extLst>
              <a:ext uri="{FF2B5EF4-FFF2-40B4-BE49-F238E27FC236}">
                <a16:creationId xmlns:a16="http://schemas.microsoft.com/office/drawing/2014/main" id="{13796F5B-548E-F742-AA38-D62AC5F1A3A4}"/>
              </a:ext>
            </a:extLst>
          </p:cNvPr>
          <p:cNvGraphicFramePr>
            <a:graphicFrameLocks noGrp="1"/>
          </p:cNvGraphicFramePr>
          <p:nvPr>
            <p:extLst>
              <p:ext uri="{D42A27DB-BD31-4B8C-83A1-F6EECF244321}">
                <p14:modId xmlns:p14="http://schemas.microsoft.com/office/powerpoint/2010/main" val="2664111874"/>
              </p:ext>
            </p:extLst>
          </p:nvPr>
        </p:nvGraphicFramePr>
        <p:xfrm>
          <a:off x="1409635" y="4326314"/>
          <a:ext cx="3680255" cy="2210171"/>
        </p:xfrm>
        <a:graphic>
          <a:graphicData uri="http://schemas.openxmlformats.org/drawingml/2006/table">
            <a:tbl>
              <a:tblPr/>
              <a:tblGrid>
                <a:gridCol w="1069264">
                  <a:extLst>
                    <a:ext uri="{9D8B030D-6E8A-4147-A177-3AD203B41FA5}">
                      <a16:colId xmlns:a16="http://schemas.microsoft.com/office/drawing/2014/main" val="3642991579"/>
                    </a:ext>
                  </a:extLst>
                </a:gridCol>
                <a:gridCol w="1367662">
                  <a:extLst>
                    <a:ext uri="{9D8B030D-6E8A-4147-A177-3AD203B41FA5}">
                      <a16:colId xmlns:a16="http://schemas.microsoft.com/office/drawing/2014/main" val="1650678772"/>
                    </a:ext>
                  </a:extLst>
                </a:gridCol>
                <a:gridCol w="1243329">
                  <a:extLst>
                    <a:ext uri="{9D8B030D-6E8A-4147-A177-3AD203B41FA5}">
                      <a16:colId xmlns:a16="http://schemas.microsoft.com/office/drawing/2014/main" val="412331866"/>
                    </a:ext>
                  </a:extLst>
                </a:gridCol>
              </a:tblGrid>
              <a:tr h="734607">
                <a:tc>
                  <a:txBody>
                    <a:bodyPr/>
                    <a:lstStyle/>
                    <a:p>
                      <a:pPr algn="ctr" rtl="0" fontAlgn="ctr"/>
                      <a:r>
                        <a:rPr lang="en-US" sz="2000" b="1" i="0" u="none" strike="noStrike" dirty="0" err="1">
                          <a:solidFill>
                            <a:srgbClr val="FFFFFF"/>
                          </a:solidFill>
                          <a:effectLst/>
                          <a:latin typeface="Tw Cen MT" panose="020B0602020104020603" pitchFamily="34" charset="77"/>
                        </a:rPr>
                        <a:t>mrn</a:t>
                      </a:r>
                      <a:endParaRPr lang="en-US" sz="2000" b="1" i="0" u="none" strike="noStrike" dirty="0">
                        <a:solidFill>
                          <a:srgbClr val="FFFFFF"/>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first_name</a:t>
                      </a:r>
                      <a:endParaRPr lang="en-US" sz="2000" b="1" i="0" u="none" strike="noStrike" dirty="0">
                        <a:solidFill>
                          <a:srgbClr val="FFFFFF"/>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000" b="1" i="0" u="none" strike="noStrike" dirty="0" err="1">
                          <a:solidFill>
                            <a:srgbClr val="FFFFFF"/>
                          </a:solidFill>
                          <a:effectLst/>
                          <a:latin typeface="Tw Cen MT" panose="020B0602020104020603" pitchFamily="34" charset="77"/>
                        </a:rPr>
                        <a:t>last_name</a:t>
                      </a:r>
                      <a:endParaRPr lang="en-US" sz="2000" b="1" i="0" u="none" strike="noStrike" dirty="0">
                        <a:solidFill>
                          <a:srgbClr val="FFFFFF"/>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368891">
                <a:tc>
                  <a:txBody>
                    <a:bodyPr/>
                    <a:lstStyle/>
                    <a:p>
                      <a:pPr algn="ctr" rtl="0" fontAlgn="ctr"/>
                      <a:r>
                        <a:rPr lang="en-US" sz="2000" b="0" i="0" u="none" strike="noStrike" dirty="0">
                          <a:solidFill>
                            <a:srgbClr val="000000"/>
                          </a:solidFill>
                          <a:effectLst/>
                          <a:latin typeface="Tw Cen MT" panose="020B0602020104020603" pitchFamily="34" charset="77"/>
                        </a:rPr>
                        <a:t>5000876</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sarella</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a:solidFill>
                            <a:srgbClr val="000000"/>
                          </a:solidFill>
                          <a:effectLst/>
                          <a:latin typeface="Tw Cen MT" panose="020B0602020104020603" pitchFamily="34" charset="77"/>
                        </a:rPr>
                        <a:t>stark</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1843102304"/>
                  </a:ext>
                </a:extLst>
              </a:tr>
              <a:tr h="368891">
                <a:tc>
                  <a:txBody>
                    <a:bodyPr/>
                    <a:lstStyle/>
                    <a:p>
                      <a:pPr algn="ctr" rtl="0" fontAlgn="ctr"/>
                      <a:r>
                        <a:rPr lang="en-US" sz="2000" b="0" i="0" u="none" strike="noStrike" dirty="0">
                          <a:solidFill>
                            <a:srgbClr val="000000"/>
                          </a:solidFill>
                          <a:effectLst/>
                          <a:latin typeface="Tw Cen MT" panose="020B0602020104020603" pitchFamily="34" charset="77"/>
                        </a:rPr>
                        <a:t>5006017</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alester</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a:solidFill>
                            <a:srgbClr val="000000"/>
                          </a:solidFill>
                          <a:effectLst/>
                          <a:latin typeface="Tw Cen MT" panose="020B0602020104020603" pitchFamily="34" charset="77"/>
                        </a:rPr>
                        <a:t>stark</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3563215883"/>
                  </a:ext>
                </a:extLst>
              </a:tr>
              <a:tr h="368891">
                <a:tc>
                  <a:txBody>
                    <a:bodyPr/>
                    <a:lstStyle/>
                    <a:p>
                      <a:pPr algn="ctr" rtl="0" fontAlgn="ctr"/>
                      <a:r>
                        <a:rPr lang="en-US" sz="2000" b="0" i="0" u="none" strike="noStrike" dirty="0">
                          <a:solidFill>
                            <a:srgbClr val="000000"/>
                          </a:solidFill>
                          <a:effectLst/>
                          <a:latin typeface="Tw Cen MT" panose="020B0602020104020603" pitchFamily="34" charset="77"/>
                        </a:rPr>
                        <a:t>5001412</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jhezane</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westerling</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4003288136"/>
                  </a:ext>
                </a:extLst>
              </a:tr>
              <a:tr h="368891">
                <a:tc>
                  <a:txBody>
                    <a:bodyPr/>
                    <a:lstStyle/>
                    <a:p>
                      <a:pPr algn="ctr" rtl="0" fontAlgn="ctr"/>
                      <a:r>
                        <a:rPr lang="en-US" sz="2000" b="0" i="0" u="none" strike="noStrike" dirty="0">
                          <a:solidFill>
                            <a:srgbClr val="000000"/>
                          </a:solidFill>
                          <a:effectLst/>
                          <a:latin typeface="Tw Cen MT" panose="020B0602020104020603" pitchFamily="34" charset="77"/>
                        </a:rPr>
                        <a:t>5000083</a:t>
                      </a: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lollys</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000" b="0" i="0" u="none" strike="noStrike" dirty="0" err="1">
                          <a:solidFill>
                            <a:srgbClr val="000000"/>
                          </a:solidFill>
                          <a:effectLst/>
                          <a:latin typeface="Tw Cen MT" panose="020B0602020104020603" pitchFamily="34" charset="77"/>
                        </a:rPr>
                        <a:t>clegane</a:t>
                      </a:r>
                      <a:endParaRPr lang="en-US" sz="2000" b="0" i="0" u="none" strike="noStrike" dirty="0">
                        <a:solidFill>
                          <a:srgbClr val="000000"/>
                        </a:solidFill>
                        <a:effectLst/>
                        <a:latin typeface="Tw Cen MT" panose="020B0602020104020603" pitchFamily="34" charset="77"/>
                      </a:endParaRPr>
                    </a:p>
                  </a:txBody>
                  <a:tcPr marL="2571" marR="2571" marT="2571"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8" name="Google Shape;196;p22">
            <a:extLst>
              <a:ext uri="{FF2B5EF4-FFF2-40B4-BE49-F238E27FC236}">
                <a16:creationId xmlns:a16="http://schemas.microsoft.com/office/drawing/2014/main" id="{4A1F287A-2F0E-3641-949D-2E772999DE98}"/>
              </a:ext>
            </a:extLst>
          </p:cNvPr>
          <p:cNvSpPr txBox="1"/>
          <p:nvPr/>
        </p:nvSpPr>
        <p:spPr>
          <a:xfrm>
            <a:off x="1530046" y="3923063"/>
            <a:ext cx="3559844"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Tree>
    <p:extLst>
      <p:ext uri="{BB962C8B-B14F-4D97-AF65-F5344CB8AC3E}">
        <p14:creationId xmlns:p14="http://schemas.microsoft.com/office/powerpoint/2010/main" val="22689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13504</TotalTime>
  <Words>4066</Words>
  <Application>Microsoft Macintosh PowerPoint</Application>
  <PresentationFormat>Widescreen</PresentationFormat>
  <Paragraphs>425</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Consolas</vt:lpstr>
      <vt:lpstr>Tw Cen MT</vt:lpstr>
      <vt:lpstr>Tw Cen MT Condensed</vt:lpstr>
      <vt:lpstr>Wingdings 3</vt:lpstr>
      <vt:lpstr>Times New Roman</vt:lpstr>
      <vt:lpstr>Calibri</vt:lpstr>
      <vt:lpstr>Integral</vt:lpstr>
      <vt:lpstr>CHOP R 101: Intro to R for Clinical Data</vt:lpstr>
      <vt:lpstr>PowerPoint Presentation</vt:lpstr>
      <vt:lpstr>Subsetting data</vt:lpstr>
      <vt:lpstr>Subsetting columns vs rows</vt:lpstr>
      <vt:lpstr>PowerPoint Presentation</vt:lpstr>
      <vt:lpstr>PowerPoint Presentation</vt:lpstr>
      <vt:lpstr>Your Turn #1</vt:lpstr>
      <vt:lpstr>PowerPoint Presentation</vt:lpstr>
      <vt:lpstr>PowerPoint Presentation</vt:lpstr>
      <vt:lpstr>Logical Operators</vt:lpstr>
      <vt:lpstr>Your Turn #2</vt:lpstr>
      <vt:lpstr>PowerPoint Presentation</vt:lpstr>
      <vt:lpstr>Your Turn #3</vt:lpstr>
      <vt:lpstr>The pipe operator %&gt;%</vt:lpstr>
      <vt:lpstr>PowerPoint Presentation</vt:lpstr>
      <vt:lpstr>PowerPoint Presentation</vt:lpstr>
      <vt:lpstr>Your Turn #4</vt:lpstr>
      <vt:lpstr>Create new columns</vt:lpstr>
      <vt:lpstr>PowerPoint Presentation</vt:lpstr>
      <vt:lpstr>PowerPoint Presentation</vt:lpstr>
      <vt:lpstr>Your Turn #5</vt:lpstr>
      <vt:lpstr>PowerPoint Presentation</vt:lpstr>
      <vt:lpstr>What else?</vt:lpstr>
      <vt:lpstr>More dplyr functions</vt:lpstr>
      <vt:lpstr>PowerPoint Presentation</vt:lpstr>
      <vt:lpstr>PowerPoint Presentation</vt:lpstr>
      <vt:lpstr>What next?</vt:lpstr>
      <vt:lpstr>Install R and RStudio on your computer!</vt:lpstr>
      <vt:lpstr>Get involved with the CHOPR User Group</vt:lpstr>
      <vt:lpstr>PowerPoint Presentation</vt:lpstr>
      <vt:lpstr>Participate in #TidyTuesday</vt:lpstr>
      <vt:lpstr>Help us update our slides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Franzen, Rose E</cp:lastModifiedBy>
  <cp:revision>665</cp:revision>
  <cp:lastPrinted>2019-02-19T22:36:37Z</cp:lastPrinted>
  <dcterms:created xsi:type="dcterms:W3CDTF">2018-02-01T22:00:01Z</dcterms:created>
  <dcterms:modified xsi:type="dcterms:W3CDTF">2022-02-16T22:40:24Z</dcterms:modified>
</cp:coreProperties>
</file>